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2"/>
  </p:notesMasterIdLst>
  <p:handoutMasterIdLst>
    <p:handoutMasterId r:id="rId83"/>
  </p:handoutMasterIdLst>
  <p:sldIdLst>
    <p:sldId id="312" r:id="rId2"/>
    <p:sldId id="313" r:id="rId3"/>
    <p:sldId id="397" r:id="rId4"/>
    <p:sldId id="286" r:id="rId5"/>
    <p:sldId id="425" r:id="rId6"/>
    <p:sldId id="374" r:id="rId7"/>
    <p:sldId id="552" r:id="rId8"/>
    <p:sldId id="554" r:id="rId9"/>
    <p:sldId id="553" r:id="rId10"/>
    <p:sldId id="556" r:id="rId11"/>
    <p:sldId id="557" r:id="rId12"/>
    <p:sldId id="555" r:id="rId13"/>
    <p:sldId id="558" r:id="rId14"/>
    <p:sldId id="559" r:id="rId15"/>
    <p:sldId id="560" r:id="rId16"/>
    <p:sldId id="561" r:id="rId17"/>
    <p:sldId id="562" r:id="rId18"/>
    <p:sldId id="563" r:id="rId19"/>
    <p:sldId id="564" r:id="rId20"/>
    <p:sldId id="565" r:id="rId21"/>
    <p:sldId id="426" r:id="rId22"/>
    <p:sldId id="567" r:id="rId23"/>
    <p:sldId id="566" r:id="rId24"/>
    <p:sldId id="568" r:id="rId25"/>
    <p:sldId id="569" r:id="rId26"/>
    <p:sldId id="571" r:id="rId27"/>
    <p:sldId id="570" r:id="rId28"/>
    <p:sldId id="572" r:id="rId29"/>
    <p:sldId id="573" r:id="rId30"/>
    <p:sldId id="574" r:id="rId31"/>
    <p:sldId id="575" r:id="rId32"/>
    <p:sldId id="576" r:id="rId33"/>
    <p:sldId id="577" r:id="rId34"/>
    <p:sldId id="428" r:id="rId35"/>
    <p:sldId id="578" r:id="rId36"/>
    <p:sldId id="579" r:id="rId37"/>
    <p:sldId id="580" r:id="rId38"/>
    <p:sldId id="429" r:id="rId39"/>
    <p:sldId id="581" r:id="rId40"/>
    <p:sldId id="582" r:id="rId41"/>
    <p:sldId id="584" r:id="rId42"/>
    <p:sldId id="583" r:id="rId43"/>
    <p:sldId id="430" r:id="rId44"/>
    <p:sldId id="585" r:id="rId45"/>
    <p:sldId id="586" r:id="rId46"/>
    <p:sldId id="587" r:id="rId47"/>
    <p:sldId id="588" r:id="rId48"/>
    <p:sldId id="590" r:id="rId49"/>
    <p:sldId id="589" r:id="rId50"/>
    <p:sldId id="591" r:id="rId51"/>
    <p:sldId id="592" r:id="rId52"/>
    <p:sldId id="375" r:id="rId53"/>
    <p:sldId id="593" r:id="rId54"/>
    <p:sldId id="594" r:id="rId55"/>
    <p:sldId id="595" r:id="rId56"/>
    <p:sldId id="596" r:id="rId57"/>
    <p:sldId id="597" r:id="rId58"/>
    <p:sldId id="598" r:id="rId59"/>
    <p:sldId id="437" r:id="rId60"/>
    <p:sldId id="438" r:id="rId61"/>
    <p:sldId id="439" r:id="rId62"/>
    <p:sldId id="377" r:id="rId63"/>
    <p:sldId id="376" r:id="rId64"/>
    <p:sldId id="390" r:id="rId65"/>
    <p:sldId id="380" r:id="rId66"/>
    <p:sldId id="477" r:id="rId67"/>
    <p:sldId id="446" r:id="rId68"/>
    <p:sldId id="447" r:id="rId69"/>
    <p:sldId id="448" r:id="rId70"/>
    <p:sldId id="599" r:id="rId71"/>
    <p:sldId id="600" r:id="rId72"/>
    <p:sldId id="601" r:id="rId73"/>
    <p:sldId id="602" r:id="rId74"/>
    <p:sldId id="372" r:id="rId75"/>
    <p:sldId id="443" r:id="rId76"/>
    <p:sldId id="433" r:id="rId77"/>
    <p:sldId id="603" r:id="rId78"/>
    <p:sldId id="604" r:id="rId79"/>
    <p:sldId id="605" r:id="rId80"/>
    <p:sldId id="434" r:id="rId81"/>
  </p:sldIdLst>
  <p:sldSz cx="12192000" cy="6858000"/>
  <p:notesSz cx="6858000" cy="9144000"/>
  <p:embeddedFontLst>
    <p:embeddedFont>
      <p:font typeface="微软雅黑" panose="020B0503020204020204" pitchFamily="34" charset="-122"/>
      <p:regular r:id="rId84"/>
      <p:bold r:id="rId85"/>
    </p:embeddedFont>
  </p:embeddedFontLst>
  <p:custDataLst>
    <p:tags r:id="rId8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F8FF"/>
    <a:srgbClr val="DDEEFF"/>
    <a:srgbClr val="F3F2F1"/>
    <a:srgbClr val="3B3B3D"/>
    <a:srgbClr val="3B322C"/>
    <a:srgbClr val="595959"/>
    <a:srgbClr val="EEF9FE"/>
    <a:srgbClr val="99DAF9"/>
    <a:srgbClr val="016CD4"/>
    <a:srgbClr val="1B7E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7" d="100"/>
          <a:sy n="97" d="100"/>
        </p:scale>
        <p:origin x="96" y="106"/>
      </p:cViewPr>
      <p:guideLst/>
    </p:cSldViewPr>
  </p:slideViewPr>
  <p:notesTextViewPr>
    <p:cViewPr>
      <p:scale>
        <a:sx n="1" d="1"/>
        <a:sy n="1" d="1"/>
      </p:scale>
      <p:origin x="0" y="0"/>
    </p:cViewPr>
  </p:notesTextViewPr>
  <p:sorterViewPr>
    <p:cViewPr>
      <p:scale>
        <a:sx n="128" d="100"/>
        <a:sy n="128" d="100"/>
      </p:scale>
      <p:origin x="0" y="-2900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fntdata"/><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handoutMaster" Target="handoutMasters/handoutMaster1.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commentAuthors" Target="commentAuthors.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阿里巴巴普惠体" panose="00020600040101010101" charset="-122"/>
              </a:rPr>
              <a:t>2024/2/27</a:t>
            </a:fld>
            <a:endParaRPr lang="zh-CN" altLang="en-US">
              <a:cs typeface="阿里巴巴普惠体"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阿里巴巴普惠体" panose="00020600040101010101" charset="-122"/>
              </a:rPr>
              <a:t>‹#›</a:t>
            </a:fld>
            <a:endParaRPr lang="zh-CN" altLang="en-US">
              <a:cs typeface="阿里巴巴普惠体" panose="00020600040101010101"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panose="00020600040101010101" charset="-122"/>
                <a:ea typeface="阿里巴巴普惠体" panose="00020600040101010101" charset="-122"/>
                <a:cs typeface="阿里巴巴普惠体" panose="00020600040101010101" charset="-122"/>
              </a:defRPr>
            </a:lvl1pPr>
          </a:lstStyle>
          <a:p>
            <a:fld id="{D2A48B96-639E-45A3-A0BA-2464DFDB1FAA}" type="datetimeFigureOut">
              <a:rPr lang="zh-CN" altLang="en-US" smtClean="0"/>
              <a:t>2024/2/27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panose="00020600040101010101" charset="-122"/>
                <a:ea typeface="阿里巴巴普惠体" panose="00020600040101010101" charset="-122"/>
                <a:cs typeface="阿里巴巴普惠体" panose="00020600040101010101"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4572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9144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3716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18288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1" name="圆角矩形 10"/>
          <p:cNvSpPr/>
          <p:nvPr userDrawn="1">
            <p:custDataLst>
              <p:tags r:id="rId1"/>
            </p:custDataLst>
          </p:nvPr>
        </p:nvSpPr>
        <p:spPr>
          <a:xfrm>
            <a:off x="236855" y="210820"/>
            <a:ext cx="11718290" cy="6436360"/>
          </a:xfrm>
          <a:prstGeom prst="roundRect">
            <a:avLst>
              <a:gd name="adj" fmla="val 276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10210165" y="428625"/>
            <a:ext cx="1283335" cy="288290"/>
            <a:chOff x="15302" y="871"/>
            <a:chExt cx="2754" cy="618"/>
          </a:xfrm>
        </p:grpSpPr>
        <p:sp>
          <p:nvSpPr>
            <p:cNvPr id="7" name="图形 4"/>
            <p:cNvSpPr/>
            <p:nvPr>
              <p:custDataLst>
                <p:tags r:id="rId4"/>
              </p:custDataLst>
            </p:nvPr>
          </p:nvSpPr>
          <p:spPr>
            <a:xfrm flipH="1">
              <a:off x="17552" y="928"/>
              <a:ext cx="505" cy="50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noFill/>
            <a:ln w="3175" cap="flat">
              <a:solidFill>
                <a:srgbClr val="016CD4"/>
              </a:solidFill>
              <a:prstDash val="solid"/>
              <a:miter/>
            </a:ln>
            <a:extLst>
              <a:ext uri="{909E8E84-426E-40DD-AFC4-6F175D3DCCD1}">
                <a14:hiddenFill xmlns:a14="http://schemas.microsoft.com/office/drawing/2010/main">
                  <a:solidFill>
                    <a:srgbClr val="42BAF9"/>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8" name="图形 4"/>
            <p:cNvSpPr/>
            <p:nvPr>
              <p:custDataLst>
                <p:tags r:id="rId5"/>
              </p:custDataLst>
            </p:nvPr>
          </p:nvSpPr>
          <p:spPr>
            <a:xfrm flipH="1">
              <a:off x="15302" y="871"/>
              <a:ext cx="619" cy="619"/>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gradFill>
              <a:gsLst>
                <a:gs pos="0">
                  <a:srgbClr val="016CD4"/>
                </a:gs>
                <a:gs pos="100000">
                  <a:srgbClr val="42BAF9"/>
                </a:gs>
              </a:gsLst>
              <a:lin ang="5400000" scaled="0"/>
            </a:gradFill>
            <a:ln w="317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0" name="图形 4"/>
            <p:cNvSpPr/>
            <p:nvPr>
              <p:custDataLst>
                <p:tags r:id="rId6"/>
              </p:custDataLst>
            </p:nvPr>
          </p:nvSpPr>
          <p:spPr>
            <a:xfrm flipH="1">
              <a:off x="16090" y="928"/>
              <a:ext cx="505" cy="50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noFill/>
            <a:ln w="3175" cap="flat">
              <a:solidFill>
                <a:srgbClr val="016CD4"/>
              </a:solidFill>
              <a:prstDash val="solid"/>
              <a:miter/>
            </a:ln>
            <a:extLst>
              <a:ext uri="{909E8E84-426E-40DD-AFC4-6F175D3DCCD1}">
                <a14:hiddenFill xmlns:a14="http://schemas.microsoft.com/office/drawing/2010/main">
                  <a:solidFill>
                    <a:srgbClr val="42BAF9"/>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2" name="图形 4"/>
            <p:cNvSpPr/>
            <p:nvPr>
              <p:custDataLst>
                <p:tags r:id="rId7"/>
              </p:custDataLst>
            </p:nvPr>
          </p:nvSpPr>
          <p:spPr>
            <a:xfrm flipH="1">
              <a:off x="16764" y="871"/>
              <a:ext cx="619" cy="619"/>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gradFill>
              <a:gsLst>
                <a:gs pos="0">
                  <a:srgbClr val="016CD4"/>
                </a:gs>
                <a:gs pos="100000">
                  <a:srgbClr val="42BAF9"/>
                </a:gs>
              </a:gsLst>
              <a:lin ang="5400000" scaled="0"/>
            </a:gradFill>
            <a:ln w="317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cxnSp>
        <p:nvCxnSpPr>
          <p:cNvPr id="47" name="直接连接符 46"/>
          <p:cNvCxnSpPr/>
          <p:nvPr userDrawn="1">
            <p:custDataLst>
              <p:tags r:id="rId2"/>
            </p:custDataLst>
          </p:nvPr>
        </p:nvCxnSpPr>
        <p:spPr>
          <a:xfrm rot="16200000">
            <a:off x="6093778" y="-4413885"/>
            <a:ext cx="0" cy="10800080"/>
          </a:xfrm>
          <a:prstGeom prst="line">
            <a:avLst/>
          </a:prstGeom>
          <a:ln w="12700">
            <a:solidFill>
              <a:srgbClr val="42BAF9">
                <a:alpha val="20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userDrawn="1">
            <p:custDataLst>
              <p:tags r:id="rId3"/>
            </p:custDataLst>
          </p:nvPr>
        </p:nvCxnSpPr>
        <p:spPr>
          <a:xfrm rot="16200000">
            <a:off x="1233805" y="446405"/>
            <a:ext cx="0" cy="1080135"/>
          </a:xfrm>
          <a:prstGeom prst="line">
            <a:avLst/>
          </a:prstGeom>
          <a:ln w="38100">
            <a:gradFill>
              <a:gsLst>
                <a:gs pos="0">
                  <a:srgbClr val="016CD4"/>
                </a:gs>
                <a:gs pos="100000">
                  <a:srgbClr val="42BAF9"/>
                </a:gs>
              </a:gsLst>
              <a:lin ang="5400000" scaled="1"/>
            </a:gra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4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7" name="图片 6" descr="07c59d8299951483509d7f8d7b54c218(1)"/>
          <p:cNvPicPr>
            <a:picLocks noChangeAspect="1"/>
          </p:cNvPicPr>
          <p:nvPr userDrawn="1">
            <p:custDataLst>
              <p:tags r:id="rId13"/>
            </p:custDataLst>
          </p:nvPr>
        </p:nvPicPr>
        <p:blipFill>
          <a:blip r:embed="rId14"/>
          <a:stretch>
            <a:fillRect/>
          </a:stretch>
        </p:blipFill>
        <p:spPr>
          <a:xfrm>
            <a:off x="0" y="-635"/>
            <a:ext cx="12192000" cy="685927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4000">
    <p:wipe/>
  </p:transition>
  <p:txStyles>
    <p:titleStyle>
      <a:lvl1pPr algn="l" defTabSz="914400" rtl="0" eaLnBrk="1" latinLnBrk="0" hangingPunct="1">
        <a:lnSpc>
          <a:spcPct val="90000"/>
        </a:lnSpc>
        <a:spcBef>
          <a:spcPct val="0"/>
        </a:spcBef>
        <a:buNone/>
        <a:defRPr sz="4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slideLayout" Target="../slideLayouts/slideLayout3.xml"/><Relationship Id="rId5" Type="http://schemas.openxmlformats.org/officeDocument/2006/relationships/tags" Target="../tags/tag45.xml"/><Relationship Id="rId4" Type="http://schemas.openxmlformats.org/officeDocument/2006/relationships/tags" Target="../tags/tag44.xml"/></Relationships>
</file>

<file path=ppt/slides/_rels/slide11.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Layout" Target="../slideLayouts/slideLayout3.xml"/><Relationship Id="rId5" Type="http://schemas.openxmlformats.org/officeDocument/2006/relationships/tags" Target="../tags/tag50.xml"/><Relationship Id="rId4" Type="http://schemas.openxmlformats.org/officeDocument/2006/relationships/tags" Target="../tags/tag49.xml"/></Relationships>
</file>

<file path=ppt/slides/_rels/slide12.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slideLayout" Target="../slideLayouts/slideLayout3.xml"/><Relationship Id="rId5" Type="http://schemas.openxmlformats.org/officeDocument/2006/relationships/tags" Target="../tags/tag55.xml"/><Relationship Id="rId4" Type="http://schemas.openxmlformats.org/officeDocument/2006/relationships/tags" Target="../tags/tag54.xml"/></Relationships>
</file>

<file path=ppt/slides/_rels/slide13.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slideLayout" Target="../slideLayouts/slideLayout3.xml"/><Relationship Id="rId5" Type="http://schemas.openxmlformats.org/officeDocument/2006/relationships/tags" Target="../tags/tag60.xml"/><Relationship Id="rId4" Type="http://schemas.openxmlformats.org/officeDocument/2006/relationships/tags" Target="../tags/tag59.xml"/></Relationships>
</file>

<file path=ppt/slides/_rels/slide14.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slideLayout" Target="../slideLayouts/slideLayout3.xml"/><Relationship Id="rId5" Type="http://schemas.openxmlformats.org/officeDocument/2006/relationships/tags" Target="../tags/tag65.xml"/><Relationship Id="rId4" Type="http://schemas.openxmlformats.org/officeDocument/2006/relationships/tags" Target="../tags/tag64.xml"/></Relationships>
</file>

<file path=ppt/slides/_rels/slide15.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image" Target="../media/image7.pn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slideLayout" Target="../slideLayouts/slideLayout3.xml"/><Relationship Id="rId5" Type="http://schemas.openxmlformats.org/officeDocument/2006/relationships/tags" Target="../tags/tag70.xml"/><Relationship Id="rId4" Type="http://schemas.openxmlformats.org/officeDocument/2006/relationships/tags" Target="../tags/tag69.xml"/></Relationships>
</file>

<file path=ppt/slides/_rels/slide16.xml.rels><?xml version="1.0" encoding="UTF-8" standalone="yes"?>
<Relationships xmlns="http://schemas.openxmlformats.org/package/2006/relationships"><Relationship Id="rId3" Type="http://schemas.openxmlformats.org/officeDocument/2006/relationships/tags" Target="../tags/tag73.xml"/><Relationship Id="rId7" Type="http://schemas.openxmlformats.org/officeDocument/2006/relationships/image" Target="../media/image8.png"/><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slideLayout" Target="../slideLayouts/slideLayout3.xml"/><Relationship Id="rId5" Type="http://schemas.openxmlformats.org/officeDocument/2006/relationships/tags" Target="../tags/tag75.xml"/><Relationship Id="rId4" Type="http://schemas.openxmlformats.org/officeDocument/2006/relationships/tags" Target="../tags/tag74.xml"/></Relationships>
</file>

<file path=ppt/slides/_rels/slide17.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slideLayout" Target="../slideLayouts/slideLayout3.xml"/><Relationship Id="rId5" Type="http://schemas.openxmlformats.org/officeDocument/2006/relationships/tags" Target="../tags/tag80.xml"/><Relationship Id="rId4" Type="http://schemas.openxmlformats.org/officeDocument/2006/relationships/tags" Target="../tags/tag79.xml"/></Relationships>
</file>

<file path=ppt/slides/_rels/slide18.xml.rels><?xml version="1.0" encoding="UTF-8" standalone="yes"?>
<Relationships xmlns="http://schemas.openxmlformats.org/package/2006/relationships"><Relationship Id="rId3" Type="http://schemas.openxmlformats.org/officeDocument/2006/relationships/tags" Target="../tags/tag83.xml"/><Relationship Id="rId7" Type="http://schemas.openxmlformats.org/officeDocument/2006/relationships/image" Target="../media/image9.png"/><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slideLayout" Target="../slideLayouts/slideLayout3.xml"/><Relationship Id="rId5" Type="http://schemas.openxmlformats.org/officeDocument/2006/relationships/tags" Target="../tags/tag85.xml"/><Relationship Id="rId4" Type="http://schemas.openxmlformats.org/officeDocument/2006/relationships/tags" Target="../tags/tag84.xml"/></Relationships>
</file>

<file path=ppt/slides/_rels/slide19.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slideLayout" Target="../slideLayouts/slideLayout3.xml"/><Relationship Id="rId5" Type="http://schemas.openxmlformats.org/officeDocument/2006/relationships/tags" Target="../tags/tag90.xml"/><Relationship Id="rId4" Type="http://schemas.openxmlformats.org/officeDocument/2006/relationships/tags" Target="../tags/tag89.xml"/></Relationships>
</file>

<file path=ppt/slides/_rels/slide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tags" Target="../tags/tag93.xml"/><Relationship Id="rId7" Type="http://schemas.openxmlformats.org/officeDocument/2006/relationships/image" Target="../media/image10.png"/><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slideLayout" Target="../slideLayouts/slideLayout3.xml"/><Relationship Id="rId5" Type="http://schemas.openxmlformats.org/officeDocument/2006/relationships/tags" Target="../tags/tag95.xml"/><Relationship Id="rId4" Type="http://schemas.openxmlformats.org/officeDocument/2006/relationships/tags" Target="../tags/tag94.xml"/></Relationships>
</file>

<file path=ppt/slides/_rels/slide21.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slideLayout" Target="../slideLayouts/slideLayout3.xml"/><Relationship Id="rId5" Type="http://schemas.openxmlformats.org/officeDocument/2006/relationships/tags" Target="../tags/tag100.xml"/><Relationship Id="rId4" Type="http://schemas.openxmlformats.org/officeDocument/2006/relationships/tags" Target="../tags/tag99.xml"/></Relationships>
</file>

<file path=ppt/slides/_rels/slide22.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slideLayout" Target="../slideLayouts/slideLayout3.xml"/><Relationship Id="rId5" Type="http://schemas.openxmlformats.org/officeDocument/2006/relationships/tags" Target="../tags/tag105.xml"/><Relationship Id="rId4" Type="http://schemas.openxmlformats.org/officeDocument/2006/relationships/tags" Target="../tags/tag104.xml"/></Relationships>
</file>

<file path=ppt/slides/_rels/slide23.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slideLayout" Target="../slideLayouts/slideLayout3.xml"/><Relationship Id="rId5" Type="http://schemas.openxmlformats.org/officeDocument/2006/relationships/tags" Target="../tags/tag110.xml"/><Relationship Id="rId4" Type="http://schemas.openxmlformats.org/officeDocument/2006/relationships/tags" Target="../tags/tag109.xml"/></Relationships>
</file>

<file path=ppt/slides/_rels/slide24.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Layout" Target="../slideLayouts/slideLayout3.xml"/><Relationship Id="rId5" Type="http://schemas.openxmlformats.org/officeDocument/2006/relationships/tags" Target="../tags/tag115.xml"/><Relationship Id="rId4" Type="http://schemas.openxmlformats.org/officeDocument/2006/relationships/tags" Target="../tags/tag114.xml"/></Relationships>
</file>

<file path=ppt/slides/_rels/slide25.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slideLayout" Target="../slideLayouts/slideLayout3.xml"/><Relationship Id="rId5" Type="http://schemas.openxmlformats.org/officeDocument/2006/relationships/tags" Target="../tags/tag120.xml"/><Relationship Id="rId4" Type="http://schemas.openxmlformats.org/officeDocument/2006/relationships/tags" Target="../tags/tag119.xml"/></Relationships>
</file>

<file path=ppt/slides/_rels/slide26.xml.rels><?xml version="1.0" encoding="UTF-8" standalone="yes"?>
<Relationships xmlns="http://schemas.openxmlformats.org/package/2006/relationships"><Relationship Id="rId3" Type="http://schemas.openxmlformats.org/officeDocument/2006/relationships/tags" Target="../tags/tag123.xml"/><Relationship Id="rId7" Type="http://schemas.openxmlformats.org/officeDocument/2006/relationships/image" Target="../media/image11.png"/><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Layout" Target="../slideLayouts/slideLayout3.xml"/><Relationship Id="rId5" Type="http://schemas.openxmlformats.org/officeDocument/2006/relationships/tags" Target="../tags/tag125.xml"/><Relationship Id="rId4" Type="http://schemas.openxmlformats.org/officeDocument/2006/relationships/tags" Target="../tags/tag124.xml"/></Relationships>
</file>

<file path=ppt/slides/_rels/slide27.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slideLayout" Target="../slideLayouts/slideLayout3.xml"/><Relationship Id="rId5" Type="http://schemas.openxmlformats.org/officeDocument/2006/relationships/tags" Target="../tags/tag130.xml"/><Relationship Id="rId4" Type="http://schemas.openxmlformats.org/officeDocument/2006/relationships/tags" Target="../tags/tag129.xml"/></Relationships>
</file>

<file path=ppt/slides/_rels/slide28.xml.rels><?xml version="1.0" encoding="UTF-8" standalone="yes"?>
<Relationships xmlns="http://schemas.openxmlformats.org/package/2006/relationships"><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slideLayout" Target="../slideLayouts/slideLayout3.xml"/><Relationship Id="rId5" Type="http://schemas.openxmlformats.org/officeDocument/2006/relationships/tags" Target="../tags/tag135.xml"/><Relationship Id="rId4" Type="http://schemas.openxmlformats.org/officeDocument/2006/relationships/tags" Target="../tags/tag134.xml"/></Relationships>
</file>

<file path=ppt/slides/_rels/slide29.xml.rels><?xml version="1.0" encoding="UTF-8" standalone="yes"?>
<Relationships xmlns="http://schemas.openxmlformats.org/package/2006/relationships"><Relationship Id="rId3" Type="http://schemas.openxmlformats.org/officeDocument/2006/relationships/tags" Target="../tags/tag138.xml"/><Relationship Id="rId7" Type="http://schemas.openxmlformats.org/officeDocument/2006/relationships/image" Target="../media/image12.png"/><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slideLayout" Target="../slideLayouts/slideLayout3.xml"/><Relationship Id="rId5" Type="http://schemas.openxmlformats.org/officeDocument/2006/relationships/tags" Target="../tags/tag140.xml"/><Relationship Id="rId4" Type="http://schemas.openxmlformats.org/officeDocument/2006/relationships/tags" Target="../tags/tag139.xml"/></Relationships>
</file>

<file path=ppt/slides/_rels/slide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slideLayout" Target="../slideLayouts/slideLayout3.xml"/><Relationship Id="rId5" Type="http://schemas.openxmlformats.org/officeDocument/2006/relationships/tags" Target="../tags/tag145.xml"/><Relationship Id="rId4" Type="http://schemas.openxmlformats.org/officeDocument/2006/relationships/tags" Target="../tags/tag144.xml"/></Relationships>
</file>

<file path=ppt/slides/_rels/slide31.xml.rels><?xml version="1.0" encoding="UTF-8" standalone="yes"?>
<Relationships xmlns="http://schemas.openxmlformats.org/package/2006/relationships"><Relationship Id="rId3" Type="http://schemas.openxmlformats.org/officeDocument/2006/relationships/tags" Target="../tags/tag148.xml"/><Relationship Id="rId7" Type="http://schemas.openxmlformats.org/officeDocument/2006/relationships/image" Target="../media/image13.jpeg"/><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slideLayout" Target="../slideLayouts/slideLayout3.xml"/><Relationship Id="rId5" Type="http://schemas.openxmlformats.org/officeDocument/2006/relationships/tags" Target="../tags/tag150.xml"/><Relationship Id="rId4" Type="http://schemas.openxmlformats.org/officeDocument/2006/relationships/tags" Target="../tags/tag149.xml"/></Relationships>
</file>

<file path=ppt/slides/_rels/slide32.xml.rels><?xml version="1.0" encoding="UTF-8" standalone="yes"?>
<Relationships xmlns="http://schemas.openxmlformats.org/package/2006/relationships"><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slideLayout" Target="../slideLayouts/slideLayout3.xml"/><Relationship Id="rId5" Type="http://schemas.openxmlformats.org/officeDocument/2006/relationships/tags" Target="../tags/tag155.xml"/><Relationship Id="rId4" Type="http://schemas.openxmlformats.org/officeDocument/2006/relationships/tags" Target="../tags/tag154.xml"/></Relationships>
</file>

<file path=ppt/slides/_rels/slide33.xml.rels><?xml version="1.0" encoding="UTF-8" standalone="yes"?>
<Relationships xmlns="http://schemas.openxmlformats.org/package/2006/relationships"><Relationship Id="rId3" Type="http://schemas.openxmlformats.org/officeDocument/2006/relationships/tags" Target="../tags/tag158.xml"/><Relationship Id="rId7" Type="http://schemas.openxmlformats.org/officeDocument/2006/relationships/image" Target="../media/image14.png"/><Relationship Id="rId2" Type="http://schemas.openxmlformats.org/officeDocument/2006/relationships/tags" Target="../tags/tag157.xml"/><Relationship Id="rId1" Type="http://schemas.openxmlformats.org/officeDocument/2006/relationships/tags" Target="../tags/tag156.xml"/><Relationship Id="rId6" Type="http://schemas.openxmlformats.org/officeDocument/2006/relationships/slideLayout" Target="../slideLayouts/slideLayout3.xml"/><Relationship Id="rId5" Type="http://schemas.openxmlformats.org/officeDocument/2006/relationships/tags" Target="../tags/tag160.xml"/><Relationship Id="rId4" Type="http://schemas.openxmlformats.org/officeDocument/2006/relationships/tags" Target="../tags/tag159.xml"/></Relationships>
</file>

<file path=ppt/slides/_rels/slide34.xml.rels><?xml version="1.0" encoding="UTF-8" standalone="yes"?>
<Relationships xmlns="http://schemas.openxmlformats.org/package/2006/relationships"><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slideLayout" Target="../slideLayouts/slideLayout3.xml"/><Relationship Id="rId5" Type="http://schemas.openxmlformats.org/officeDocument/2006/relationships/tags" Target="../tags/tag165.xml"/><Relationship Id="rId4" Type="http://schemas.openxmlformats.org/officeDocument/2006/relationships/tags" Target="../tags/tag164.xml"/></Relationships>
</file>

<file path=ppt/slides/_rels/slide35.xml.rels><?xml version="1.0" encoding="UTF-8" standalone="yes"?>
<Relationships xmlns="http://schemas.openxmlformats.org/package/2006/relationships"><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slideLayout" Target="../slideLayouts/slideLayout3.xml"/><Relationship Id="rId5" Type="http://schemas.openxmlformats.org/officeDocument/2006/relationships/tags" Target="../tags/tag170.xml"/><Relationship Id="rId4" Type="http://schemas.openxmlformats.org/officeDocument/2006/relationships/tags" Target="../tags/tag169.xml"/></Relationships>
</file>

<file path=ppt/slides/_rels/slide36.xml.rels><?xml version="1.0" encoding="UTF-8" standalone="yes"?>
<Relationships xmlns="http://schemas.openxmlformats.org/package/2006/relationships"><Relationship Id="rId3" Type="http://schemas.openxmlformats.org/officeDocument/2006/relationships/tags" Target="../tags/tag173.xml"/><Relationship Id="rId7" Type="http://schemas.openxmlformats.org/officeDocument/2006/relationships/image" Target="../media/image15.png"/><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slideLayout" Target="../slideLayouts/slideLayout3.xml"/><Relationship Id="rId5" Type="http://schemas.openxmlformats.org/officeDocument/2006/relationships/tags" Target="../tags/tag175.xml"/><Relationship Id="rId4" Type="http://schemas.openxmlformats.org/officeDocument/2006/relationships/tags" Target="../tags/tag174.xml"/></Relationships>
</file>

<file path=ppt/slides/_rels/slide37.xml.rels><?xml version="1.0" encoding="UTF-8" standalone="yes"?>
<Relationships xmlns="http://schemas.openxmlformats.org/package/2006/relationships"><Relationship Id="rId3" Type="http://schemas.openxmlformats.org/officeDocument/2006/relationships/tags" Target="../tags/tag178.xml"/><Relationship Id="rId7" Type="http://schemas.openxmlformats.org/officeDocument/2006/relationships/image" Target="../media/image16.png"/><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slideLayout" Target="../slideLayouts/slideLayout3.xml"/><Relationship Id="rId5" Type="http://schemas.openxmlformats.org/officeDocument/2006/relationships/tags" Target="../tags/tag180.xml"/><Relationship Id="rId4" Type="http://schemas.openxmlformats.org/officeDocument/2006/relationships/tags" Target="../tags/tag179.xml"/></Relationships>
</file>

<file path=ppt/slides/_rels/slide38.xml.rels><?xml version="1.0" encoding="UTF-8" standalone="yes"?>
<Relationships xmlns="http://schemas.openxmlformats.org/package/2006/relationships"><Relationship Id="rId3" Type="http://schemas.openxmlformats.org/officeDocument/2006/relationships/tags" Target="../tags/tag183.xml"/><Relationship Id="rId7" Type="http://schemas.openxmlformats.org/officeDocument/2006/relationships/image" Target="../media/image17.png"/><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slideLayout" Target="../slideLayouts/slideLayout3.xml"/><Relationship Id="rId5" Type="http://schemas.openxmlformats.org/officeDocument/2006/relationships/tags" Target="../tags/tag185.xml"/><Relationship Id="rId4" Type="http://schemas.openxmlformats.org/officeDocument/2006/relationships/tags" Target="../tags/tag184.xml"/></Relationships>
</file>

<file path=ppt/slides/_rels/slide39.xml.rels><?xml version="1.0" encoding="UTF-8" standalone="yes"?>
<Relationships xmlns="http://schemas.openxmlformats.org/package/2006/relationships"><Relationship Id="rId3" Type="http://schemas.openxmlformats.org/officeDocument/2006/relationships/tags" Target="../tags/tag188.xml"/><Relationship Id="rId7" Type="http://schemas.openxmlformats.org/officeDocument/2006/relationships/image" Target="../media/image18.png"/><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slideLayout" Target="../slideLayouts/slideLayout3.xml"/><Relationship Id="rId5" Type="http://schemas.openxmlformats.org/officeDocument/2006/relationships/tags" Target="../tags/tag190.xml"/><Relationship Id="rId4" Type="http://schemas.openxmlformats.org/officeDocument/2006/relationships/tags" Target="../tags/tag18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40.xml.rels><?xml version="1.0" encoding="UTF-8" standalone="yes"?>
<Relationships xmlns="http://schemas.openxmlformats.org/package/2006/relationships"><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slideLayout" Target="../slideLayouts/slideLayout3.xml"/><Relationship Id="rId5" Type="http://schemas.openxmlformats.org/officeDocument/2006/relationships/tags" Target="../tags/tag195.xml"/><Relationship Id="rId4" Type="http://schemas.openxmlformats.org/officeDocument/2006/relationships/tags" Target="../tags/tag194.xml"/></Relationships>
</file>

<file path=ppt/slides/_rels/slide41.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slideLayout" Target="../slideLayouts/slideLayout3.xml"/><Relationship Id="rId5" Type="http://schemas.openxmlformats.org/officeDocument/2006/relationships/tags" Target="../tags/tag200.xml"/><Relationship Id="rId4" Type="http://schemas.openxmlformats.org/officeDocument/2006/relationships/tags" Target="../tags/tag199.xml"/></Relationships>
</file>

<file path=ppt/slides/_rels/slide42.xml.rels><?xml version="1.0" encoding="UTF-8" standalone="yes"?>
<Relationships xmlns="http://schemas.openxmlformats.org/package/2006/relationships"><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slideLayout" Target="../slideLayouts/slideLayout3.xml"/><Relationship Id="rId5" Type="http://schemas.openxmlformats.org/officeDocument/2006/relationships/tags" Target="../tags/tag205.xml"/><Relationship Id="rId4" Type="http://schemas.openxmlformats.org/officeDocument/2006/relationships/tags" Target="../tags/tag204.xml"/></Relationships>
</file>

<file path=ppt/slides/_rels/slide43.xml.rels><?xml version="1.0" encoding="UTF-8" standalone="yes"?>
<Relationships xmlns="http://schemas.openxmlformats.org/package/2006/relationships"><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slideLayout" Target="../slideLayouts/slideLayout3.xml"/><Relationship Id="rId5" Type="http://schemas.openxmlformats.org/officeDocument/2006/relationships/tags" Target="../tags/tag210.xml"/><Relationship Id="rId4" Type="http://schemas.openxmlformats.org/officeDocument/2006/relationships/tags" Target="../tags/tag209.xml"/></Relationships>
</file>

<file path=ppt/slides/_rels/slide44.xml.rels><?xml version="1.0" encoding="UTF-8" standalone="yes"?>
<Relationships xmlns="http://schemas.openxmlformats.org/package/2006/relationships"><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slideLayout" Target="../slideLayouts/slideLayout3.xml"/><Relationship Id="rId5" Type="http://schemas.openxmlformats.org/officeDocument/2006/relationships/tags" Target="../tags/tag215.xml"/><Relationship Id="rId4" Type="http://schemas.openxmlformats.org/officeDocument/2006/relationships/tags" Target="../tags/tag214.xml"/></Relationships>
</file>

<file path=ppt/slides/_rels/slide45.xml.rels><?xml version="1.0" encoding="UTF-8" standalone="yes"?>
<Relationships xmlns="http://schemas.openxmlformats.org/package/2006/relationships"><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slideLayout" Target="../slideLayouts/slideLayout3.xml"/><Relationship Id="rId5" Type="http://schemas.openxmlformats.org/officeDocument/2006/relationships/tags" Target="../tags/tag220.xml"/><Relationship Id="rId4" Type="http://schemas.openxmlformats.org/officeDocument/2006/relationships/tags" Target="../tags/tag219.xml"/></Relationships>
</file>

<file path=ppt/slides/_rels/slide46.xml.rels><?xml version="1.0" encoding="UTF-8" standalone="yes"?>
<Relationships xmlns="http://schemas.openxmlformats.org/package/2006/relationships"><Relationship Id="rId3" Type="http://schemas.openxmlformats.org/officeDocument/2006/relationships/tags" Target="../tags/tag223.xml"/><Relationship Id="rId7" Type="http://schemas.openxmlformats.org/officeDocument/2006/relationships/image" Target="../media/image19.png"/><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slideLayout" Target="../slideLayouts/slideLayout3.xml"/><Relationship Id="rId5" Type="http://schemas.openxmlformats.org/officeDocument/2006/relationships/tags" Target="../tags/tag225.xml"/><Relationship Id="rId4" Type="http://schemas.openxmlformats.org/officeDocument/2006/relationships/tags" Target="../tags/tag224.xml"/></Relationships>
</file>

<file path=ppt/slides/_rels/slide47.xml.rels><?xml version="1.0" encoding="UTF-8" standalone="yes"?>
<Relationships xmlns="http://schemas.openxmlformats.org/package/2006/relationships"><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slideLayout" Target="../slideLayouts/slideLayout3.xml"/><Relationship Id="rId5" Type="http://schemas.openxmlformats.org/officeDocument/2006/relationships/tags" Target="../tags/tag230.xml"/><Relationship Id="rId4" Type="http://schemas.openxmlformats.org/officeDocument/2006/relationships/tags" Target="../tags/tag229.xml"/></Relationships>
</file>

<file path=ppt/slides/_rels/slide48.xml.rels><?xml version="1.0" encoding="UTF-8" standalone="yes"?>
<Relationships xmlns="http://schemas.openxmlformats.org/package/2006/relationships"><Relationship Id="rId3" Type="http://schemas.openxmlformats.org/officeDocument/2006/relationships/tags" Target="../tags/tag233.xml"/><Relationship Id="rId7" Type="http://schemas.openxmlformats.org/officeDocument/2006/relationships/image" Target="../media/image20.png"/><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slideLayout" Target="../slideLayouts/slideLayout3.xml"/><Relationship Id="rId5" Type="http://schemas.openxmlformats.org/officeDocument/2006/relationships/tags" Target="../tags/tag235.xml"/><Relationship Id="rId4" Type="http://schemas.openxmlformats.org/officeDocument/2006/relationships/tags" Target="../tags/tag234.xml"/></Relationships>
</file>

<file path=ppt/slides/_rels/slide49.xml.rels><?xml version="1.0" encoding="UTF-8" standalone="yes"?>
<Relationships xmlns="http://schemas.openxmlformats.org/package/2006/relationships"><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slideLayout" Target="../slideLayouts/slideLayout3.xml"/><Relationship Id="rId5" Type="http://schemas.openxmlformats.org/officeDocument/2006/relationships/tags" Target="../tags/tag240.xml"/><Relationship Id="rId4" Type="http://schemas.openxmlformats.org/officeDocument/2006/relationships/tags" Target="../tags/tag239.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50.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slideLayout" Target="../slideLayouts/slideLayout3.xml"/><Relationship Id="rId5" Type="http://schemas.openxmlformats.org/officeDocument/2006/relationships/tags" Target="../tags/tag245.xml"/><Relationship Id="rId4" Type="http://schemas.openxmlformats.org/officeDocument/2006/relationships/tags" Target="../tags/tag244.xml"/></Relationships>
</file>

<file path=ppt/slides/_rels/slide51.xml.rels><?xml version="1.0" encoding="UTF-8" standalone="yes"?>
<Relationships xmlns="http://schemas.openxmlformats.org/package/2006/relationships"><Relationship Id="rId3" Type="http://schemas.openxmlformats.org/officeDocument/2006/relationships/tags" Target="../tags/tag248.xml"/><Relationship Id="rId7" Type="http://schemas.openxmlformats.org/officeDocument/2006/relationships/image" Target="../media/image21.png"/><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slideLayout" Target="../slideLayouts/slideLayout3.xml"/><Relationship Id="rId5" Type="http://schemas.openxmlformats.org/officeDocument/2006/relationships/tags" Target="../tags/tag250.xml"/><Relationship Id="rId4" Type="http://schemas.openxmlformats.org/officeDocument/2006/relationships/tags" Target="../tags/tag249.xml"/></Relationships>
</file>

<file path=ppt/slides/_rels/slide52.xml.rels><?xml version="1.0" encoding="UTF-8" standalone="yes"?>
<Relationships xmlns="http://schemas.openxmlformats.org/package/2006/relationships"><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slideLayout" Target="../slideLayouts/slideLayout3.xml"/><Relationship Id="rId5" Type="http://schemas.openxmlformats.org/officeDocument/2006/relationships/tags" Target="../tags/tag255.xml"/><Relationship Id="rId4" Type="http://schemas.openxmlformats.org/officeDocument/2006/relationships/tags" Target="../tags/tag254.xml"/></Relationships>
</file>

<file path=ppt/slides/_rels/slide53.xml.rels><?xml version="1.0" encoding="UTF-8" standalone="yes"?>
<Relationships xmlns="http://schemas.openxmlformats.org/package/2006/relationships"><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 Id="rId6" Type="http://schemas.openxmlformats.org/officeDocument/2006/relationships/slideLayout" Target="../slideLayouts/slideLayout3.xml"/><Relationship Id="rId5" Type="http://schemas.openxmlformats.org/officeDocument/2006/relationships/tags" Target="../tags/tag260.xml"/><Relationship Id="rId4" Type="http://schemas.openxmlformats.org/officeDocument/2006/relationships/tags" Target="../tags/tag259.xml"/></Relationships>
</file>

<file path=ppt/slides/_rels/slide54.xml.rels><?xml version="1.0" encoding="UTF-8" standalone="yes"?>
<Relationships xmlns="http://schemas.openxmlformats.org/package/2006/relationships"><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slideLayout" Target="../slideLayouts/slideLayout3.xml"/><Relationship Id="rId5" Type="http://schemas.openxmlformats.org/officeDocument/2006/relationships/tags" Target="../tags/tag265.xml"/><Relationship Id="rId4" Type="http://schemas.openxmlformats.org/officeDocument/2006/relationships/tags" Target="../tags/tag264.xml"/></Relationships>
</file>

<file path=ppt/slides/_rels/slide55.xml.rels><?xml version="1.0" encoding="UTF-8" standalone="yes"?>
<Relationships xmlns="http://schemas.openxmlformats.org/package/2006/relationships"><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slideLayout" Target="../slideLayouts/slideLayout3.xml"/><Relationship Id="rId5" Type="http://schemas.openxmlformats.org/officeDocument/2006/relationships/tags" Target="../tags/tag270.xml"/><Relationship Id="rId4" Type="http://schemas.openxmlformats.org/officeDocument/2006/relationships/tags" Target="../tags/tag269.xml"/></Relationships>
</file>

<file path=ppt/slides/_rels/slide56.xml.rels><?xml version="1.0" encoding="UTF-8" standalone="yes"?>
<Relationships xmlns="http://schemas.openxmlformats.org/package/2006/relationships"><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 Id="rId6" Type="http://schemas.openxmlformats.org/officeDocument/2006/relationships/slideLayout" Target="../slideLayouts/slideLayout3.xml"/><Relationship Id="rId5" Type="http://schemas.openxmlformats.org/officeDocument/2006/relationships/tags" Target="../tags/tag275.xml"/><Relationship Id="rId4" Type="http://schemas.openxmlformats.org/officeDocument/2006/relationships/tags" Target="../tags/tag274.xml"/></Relationships>
</file>

<file path=ppt/slides/_rels/slide57.xml.rels><?xml version="1.0" encoding="UTF-8" standalone="yes"?>
<Relationships xmlns="http://schemas.openxmlformats.org/package/2006/relationships"><Relationship Id="rId3" Type="http://schemas.openxmlformats.org/officeDocument/2006/relationships/tags" Target="../tags/tag278.xml"/><Relationship Id="rId7" Type="http://schemas.openxmlformats.org/officeDocument/2006/relationships/image" Target="../media/image22.png"/><Relationship Id="rId2" Type="http://schemas.openxmlformats.org/officeDocument/2006/relationships/tags" Target="../tags/tag277.xml"/><Relationship Id="rId1" Type="http://schemas.openxmlformats.org/officeDocument/2006/relationships/tags" Target="../tags/tag276.xml"/><Relationship Id="rId6" Type="http://schemas.openxmlformats.org/officeDocument/2006/relationships/slideLayout" Target="../slideLayouts/slideLayout3.xml"/><Relationship Id="rId5" Type="http://schemas.openxmlformats.org/officeDocument/2006/relationships/tags" Target="../tags/tag280.xml"/><Relationship Id="rId4" Type="http://schemas.openxmlformats.org/officeDocument/2006/relationships/tags" Target="../tags/tag279.xml"/></Relationships>
</file>

<file path=ppt/slides/_rels/slide58.xml.rels><?xml version="1.0" encoding="UTF-8" standalone="yes"?>
<Relationships xmlns="http://schemas.openxmlformats.org/package/2006/relationships"><Relationship Id="rId3" Type="http://schemas.openxmlformats.org/officeDocument/2006/relationships/tags" Target="../tags/tag283.xml"/><Relationship Id="rId7" Type="http://schemas.openxmlformats.org/officeDocument/2006/relationships/image" Target="../media/image23.png"/><Relationship Id="rId2" Type="http://schemas.openxmlformats.org/officeDocument/2006/relationships/tags" Target="../tags/tag282.xml"/><Relationship Id="rId1" Type="http://schemas.openxmlformats.org/officeDocument/2006/relationships/tags" Target="../tags/tag281.xml"/><Relationship Id="rId6" Type="http://schemas.openxmlformats.org/officeDocument/2006/relationships/slideLayout" Target="../slideLayouts/slideLayout3.xml"/><Relationship Id="rId5" Type="http://schemas.openxmlformats.org/officeDocument/2006/relationships/tags" Target="../tags/tag285.xml"/><Relationship Id="rId4" Type="http://schemas.openxmlformats.org/officeDocument/2006/relationships/tags" Target="../tags/tag284.xml"/></Relationships>
</file>

<file path=ppt/slides/_rels/slide59.xml.rels><?xml version="1.0" encoding="UTF-8" standalone="yes"?>
<Relationships xmlns="http://schemas.openxmlformats.org/package/2006/relationships"><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Layout" Target="../slideLayouts/slideLayout3.xml"/><Relationship Id="rId5" Type="http://schemas.openxmlformats.org/officeDocument/2006/relationships/tags" Target="../tags/tag25.xml"/><Relationship Id="rId4" Type="http://schemas.openxmlformats.org/officeDocument/2006/relationships/tags" Target="../tags/tag24.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89.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90.xml"/></Relationships>
</file>

<file path=ppt/slides/_rels/slide62.xml.rels><?xml version="1.0" encoding="UTF-8" standalone="yes"?>
<Relationships xmlns="http://schemas.openxmlformats.org/package/2006/relationships"><Relationship Id="rId3" Type="http://schemas.openxmlformats.org/officeDocument/2006/relationships/tags" Target="../tags/tag293.xml"/><Relationship Id="rId2" Type="http://schemas.openxmlformats.org/officeDocument/2006/relationships/tags" Target="../tags/tag292.xml"/><Relationship Id="rId1" Type="http://schemas.openxmlformats.org/officeDocument/2006/relationships/tags" Target="../tags/tag291.xml"/><Relationship Id="rId5" Type="http://schemas.openxmlformats.org/officeDocument/2006/relationships/image" Target="../media/image24.png"/><Relationship Id="rId4"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tags" Target="../tags/tag296.xml"/><Relationship Id="rId7" Type="http://schemas.openxmlformats.org/officeDocument/2006/relationships/image" Target="../media/image25.png"/><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slideLayout" Target="../slideLayouts/slideLayout3.xml"/><Relationship Id="rId5" Type="http://schemas.openxmlformats.org/officeDocument/2006/relationships/tags" Target="../tags/tag298.xml"/><Relationship Id="rId4" Type="http://schemas.openxmlformats.org/officeDocument/2006/relationships/tags" Target="../tags/tag297.xml"/></Relationships>
</file>

<file path=ppt/slides/_rels/slide64.xml.rels><?xml version="1.0" encoding="UTF-8" standalone="yes"?>
<Relationships xmlns="http://schemas.openxmlformats.org/package/2006/relationships"><Relationship Id="rId8" Type="http://schemas.openxmlformats.org/officeDocument/2006/relationships/tags" Target="../tags/tag306.xml"/><Relationship Id="rId13" Type="http://schemas.openxmlformats.org/officeDocument/2006/relationships/tags" Target="../tags/tag311.xml"/><Relationship Id="rId3" Type="http://schemas.openxmlformats.org/officeDocument/2006/relationships/tags" Target="../tags/tag301.xml"/><Relationship Id="rId7" Type="http://schemas.openxmlformats.org/officeDocument/2006/relationships/tags" Target="../tags/tag305.xml"/><Relationship Id="rId12" Type="http://schemas.openxmlformats.org/officeDocument/2006/relationships/tags" Target="../tags/tag310.xml"/><Relationship Id="rId2" Type="http://schemas.openxmlformats.org/officeDocument/2006/relationships/tags" Target="../tags/tag300.xml"/><Relationship Id="rId16" Type="http://schemas.openxmlformats.org/officeDocument/2006/relationships/slideLayout" Target="../slideLayouts/slideLayout3.xml"/><Relationship Id="rId1" Type="http://schemas.openxmlformats.org/officeDocument/2006/relationships/tags" Target="../tags/tag299.xml"/><Relationship Id="rId6" Type="http://schemas.openxmlformats.org/officeDocument/2006/relationships/tags" Target="../tags/tag304.xml"/><Relationship Id="rId11" Type="http://schemas.openxmlformats.org/officeDocument/2006/relationships/tags" Target="../tags/tag309.xml"/><Relationship Id="rId5" Type="http://schemas.openxmlformats.org/officeDocument/2006/relationships/tags" Target="../tags/tag303.xml"/><Relationship Id="rId15" Type="http://schemas.openxmlformats.org/officeDocument/2006/relationships/tags" Target="../tags/tag313.xml"/><Relationship Id="rId10" Type="http://schemas.openxmlformats.org/officeDocument/2006/relationships/tags" Target="../tags/tag308.xml"/><Relationship Id="rId4" Type="http://schemas.openxmlformats.org/officeDocument/2006/relationships/tags" Target="../tags/tag302.xml"/><Relationship Id="rId9" Type="http://schemas.openxmlformats.org/officeDocument/2006/relationships/tags" Target="../tags/tag307.xml"/><Relationship Id="rId14" Type="http://schemas.openxmlformats.org/officeDocument/2006/relationships/tags" Target="../tags/tag312.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15.xml"/><Relationship Id="rId1" Type="http://schemas.openxmlformats.org/officeDocument/2006/relationships/tags" Target="../tags/tag314.xml"/><Relationship Id="rId4" Type="http://schemas.openxmlformats.org/officeDocument/2006/relationships/image" Target="../media/image26.png"/></Relationships>
</file>

<file path=ppt/slides/_rels/slide66.xml.rels><?xml version="1.0" encoding="UTF-8" standalone="yes"?>
<Relationships xmlns="http://schemas.openxmlformats.org/package/2006/relationships"><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tags" Target="../tags/tag316.xml"/><Relationship Id="rId5" Type="http://schemas.openxmlformats.org/officeDocument/2006/relationships/image" Target="../media/image27.png"/><Relationship Id="rId4"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tags" Target="../tags/tag31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2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23.xml"/></Relationships>
</file>

<file path=ppt/slides/_rels/slide7.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Layout" Target="../slideLayouts/slideLayout3.xml"/><Relationship Id="rId5" Type="http://schemas.openxmlformats.org/officeDocument/2006/relationships/tags" Target="../tags/tag30.xml"/><Relationship Id="rId4" Type="http://schemas.openxmlformats.org/officeDocument/2006/relationships/tags" Target="../tags/tag29.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25.xml"/><Relationship Id="rId1" Type="http://schemas.openxmlformats.org/officeDocument/2006/relationships/tags" Target="../tags/tag324.xml"/><Relationship Id="rId4" Type="http://schemas.openxmlformats.org/officeDocument/2006/relationships/image" Target="../media/image28.png"/></Relationships>
</file>

<file path=ppt/slides/_rels/slide71.xml.rels><?xml version="1.0" encoding="UTF-8" standalone="yes"?>
<Relationships xmlns="http://schemas.openxmlformats.org/package/2006/relationships"><Relationship Id="rId8" Type="http://schemas.openxmlformats.org/officeDocument/2006/relationships/tags" Target="../tags/tag333.xml"/><Relationship Id="rId13" Type="http://schemas.openxmlformats.org/officeDocument/2006/relationships/tags" Target="../tags/tag338.xml"/><Relationship Id="rId3" Type="http://schemas.openxmlformats.org/officeDocument/2006/relationships/tags" Target="../tags/tag328.xml"/><Relationship Id="rId7" Type="http://schemas.openxmlformats.org/officeDocument/2006/relationships/tags" Target="../tags/tag332.xml"/><Relationship Id="rId12" Type="http://schemas.openxmlformats.org/officeDocument/2006/relationships/tags" Target="../tags/tag337.xml"/><Relationship Id="rId2" Type="http://schemas.openxmlformats.org/officeDocument/2006/relationships/tags" Target="../tags/tag327.xml"/><Relationship Id="rId16" Type="http://schemas.openxmlformats.org/officeDocument/2006/relationships/slideLayout" Target="../slideLayouts/slideLayout3.xml"/><Relationship Id="rId1" Type="http://schemas.openxmlformats.org/officeDocument/2006/relationships/tags" Target="../tags/tag326.xml"/><Relationship Id="rId6" Type="http://schemas.openxmlformats.org/officeDocument/2006/relationships/tags" Target="../tags/tag331.xml"/><Relationship Id="rId11" Type="http://schemas.openxmlformats.org/officeDocument/2006/relationships/tags" Target="../tags/tag336.xml"/><Relationship Id="rId5" Type="http://schemas.openxmlformats.org/officeDocument/2006/relationships/tags" Target="../tags/tag330.xml"/><Relationship Id="rId15" Type="http://schemas.openxmlformats.org/officeDocument/2006/relationships/tags" Target="../tags/tag340.xml"/><Relationship Id="rId10" Type="http://schemas.openxmlformats.org/officeDocument/2006/relationships/tags" Target="../tags/tag335.xml"/><Relationship Id="rId4" Type="http://schemas.openxmlformats.org/officeDocument/2006/relationships/tags" Target="../tags/tag329.xml"/><Relationship Id="rId9" Type="http://schemas.openxmlformats.org/officeDocument/2006/relationships/tags" Target="../tags/tag334.xml"/><Relationship Id="rId14" Type="http://schemas.openxmlformats.org/officeDocument/2006/relationships/tags" Target="../tags/tag339.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42.xml"/><Relationship Id="rId1" Type="http://schemas.openxmlformats.org/officeDocument/2006/relationships/tags" Target="../tags/tag341.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44.xml"/><Relationship Id="rId1" Type="http://schemas.openxmlformats.org/officeDocument/2006/relationships/tags" Target="../tags/tag343.xml"/></Relationships>
</file>

<file path=ppt/slides/_rels/slide74.xml.rels><?xml version="1.0" encoding="UTF-8" standalone="yes"?>
<Relationships xmlns="http://schemas.openxmlformats.org/package/2006/relationships"><Relationship Id="rId8" Type="http://schemas.openxmlformats.org/officeDocument/2006/relationships/tags" Target="../tags/tag352.xml"/><Relationship Id="rId13" Type="http://schemas.openxmlformats.org/officeDocument/2006/relationships/slideLayout" Target="../slideLayouts/slideLayout3.xml"/><Relationship Id="rId3" Type="http://schemas.openxmlformats.org/officeDocument/2006/relationships/tags" Target="../tags/tag347.xml"/><Relationship Id="rId7" Type="http://schemas.openxmlformats.org/officeDocument/2006/relationships/tags" Target="../tags/tag351.xml"/><Relationship Id="rId12" Type="http://schemas.openxmlformats.org/officeDocument/2006/relationships/tags" Target="../tags/tag356.xml"/><Relationship Id="rId2" Type="http://schemas.openxmlformats.org/officeDocument/2006/relationships/tags" Target="../tags/tag346.xml"/><Relationship Id="rId1" Type="http://schemas.openxmlformats.org/officeDocument/2006/relationships/tags" Target="../tags/tag345.xml"/><Relationship Id="rId6" Type="http://schemas.openxmlformats.org/officeDocument/2006/relationships/tags" Target="../tags/tag350.xml"/><Relationship Id="rId11" Type="http://schemas.openxmlformats.org/officeDocument/2006/relationships/tags" Target="../tags/tag355.xml"/><Relationship Id="rId5" Type="http://schemas.openxmlformats.org/officeDocument/2006/relationships/tags" Target="../tags/tag349.xml"/><Relationship Id="rId10" Type="http://schemas.openxmlformats.org/officeDocument/2006/relationships/tags" Target="../tags/tag354.xml"/><Relationship Id="rId4" Type="http://schemas.openxmlformats.org/officeDocument/2006/relationships/tags" Target="../tags/tag348.xml"/><Relationship Id="rId9" Type="http://schemas.openxmlformats.org/officeDocument/2006/relationships/tags" Target="../tags/tag353.xml"/></Relationships>
</file>

<file path=ppt/slides/_rels/slide75.xml.rels><?xml version="1.0" encoding="UTF-8" standalone="yes"?>
<Relationships xmlns="http://schemas.openxmlformats.org/package/2006/relationships"><Relationship Id="rId8" Type="http://schemas.openxmlformats.org/officeDocument/2006/relationships/tags" Target="../tags/tag364.xml"/><Relationship Id="rId13" Type="http://schemas.openxmlformats.org/officeDocument/2006/relationships/slideLayout" Target="../slideLayouts/slideLayout3.xml"/><Relationship Id="rId3" Type="http://schemas.openxmlformats.org/officeDocument/2006/relationships/tags" Target="../tags/tag359.xml"/><Relationship Id="rId7" Type="http://schemas.openxmlformats.org/officeDocument/2006/relationships/tags" Target="../tags/tag363.xml"/><Relationship Id="rId12" Type="http://schemas.openxmlformats.org/officeDocument/2006/relationships/tags" Target="../tags/tag368.xml"/><Relationship Id="rId2" Type="http://schemas.openxmlformats.org/officeDocument/2006/relationships/tags" Target="../tags/tag358.xml"/><Relationship Id="rId1" Type="http://schemas.openxmlformats.org/officeDocument/2006/relationships/tags" Target="../tags/tag357.xml"/><Relationship Id="rId6" Type="http://schemas.openxmlformats.org/officeDocument/2006/relationships/tags" Target="../tags/tag362.xml"/><Relationship Id="rId11" Type="http://schemas.openxmlformats.org/officeDocument/2006/relationships/tags" Target="../tags/tag367.xml"/><Relationship Id="rId5" Type="http://schemas.openxmlformats.org/officeDocument/2006/relationships/tags" Target="../tags/tag361.xml"/><Relationship Id="rId10" Type="http://schemas.openxmlformats.org/officeDocument/2006/relationships/tags" Target="../tags/tag366.xml"/><Relationship Id="rId4" Type="http://schemas.openxmlformats.org/officeDocument/2006/relationships/tags" Target="../tags/tag360.xml"/><Relationship Id="rId9" Type="http://schemas.openxmlformats.org/officeDocument/2006/relationships/tags" Target="../tags/tag365.xml"/></Relationships>
</file>

<file path=ppt/slides/_rels/slide76.xml.rels><?xml version="1.0" encoding="UTF-8" standalone="yes"?>
<Relationships xmlns="http://schemas.openxmlformats.org/package/2006/relationships"><Relationship Id="rId3" Type="http://schemas.openxmlformats.org/officeDocument/2006/relationships/tags" Target="../tags/tag371.xml"/><Relationship Id="rId2" Type="http://schemas.openxmlformats.org/officeDocument/2006/relationships/tags" Target="../tags/tag370.xml"/><Relationship Id="rId1" Type="http://schemas.openxmlformats.org/officeDocument/2006/relationships/tags" Target="../tags/tag369.xml"/><Relationship Id="rId6" Type="http://schemas.openxmlformats.org/officeDocument/2006/relationships/slideLayout" Target="../slideLayouts/slideLayout3.xml"/><Relationship Id="rId5" Type="http://schemas.openxmlformats.org/officeDocument/2006/relationships/tags" Target="../tags/tag373.xml"/><Relationship Id="rId4" Type="http://schemas.openxmlformats.org/officeDocument/2006/relationships/tags" Target="../tags/tag372.xml"/></Relationships>
</file>

<file path=ppt/slides/_rels/slide77.xml.rels><?xml version="1.0" encoding="UTF-8" standalone="yes"?>
<Relationships xmlns="http://schemas.openxmlformats.org/package/2006/relationships"><Relationship Id="rId3" Type="http://schemas.openxmlformats.org/officeDocument/2006/relationships/tags" Target="../tags/tag376.xm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slideLayout" Target="../slideLayouts/slideLayout3.xml"/><Relationship Id="rId5" Type="http://schemas.openxmlformats.org/officeDocument/2006/relationships/tags" Target="../tags/tag378.xml"/><Relationship Id="rId4" Type="http://schemas.openxmlformats.org/officeDocument/2006/relationships/tags" Target="../tags/tag377.xml"/></Relationships>
</file>

<file path=ppt/slides/_rels/slide78.xml.rels><?xml version="1.0" encoding="UTF-8" standalone="yes"?>
<Relationships xmlns="http://schemas.openxmlformats.org/package/2006/relationships"><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 Id="rId6" Type="http://schemas.openxmlformats.org/officeDocument/2006/relationships/slideLayout" Target="../slideLayouts/slideLayout3.xml"/><Relationship Id="rId5" Type="http://schemas.openxmlformats.org/officeDocument/2006/relationships/tags" Target="../tags/tag383.xml"/><Relationship Id="rId4" Type="http://schemas.openxmlformats.org/officeDocument/2006/relationships/tags" Target="../tags/tag382.xml"/></Relationships>
</file>

<file path=ppt/slides/_rels/slide7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tags" Target="../tags/tag386.xml"/><Relationship Id="rId7" Type="http://schemas.openxmlformats.org/officeDocument/2006/relationships/slideLayout" Target="../slideLayouts/slideLayout3.xml"/><Relationship Id="rId2" Type="http://schemas.openxmlformats.org/officeDocument/2006/relationships/tags" Target="../tags/tag385.xml"/><Relationship Id="rId1" Type="http://schemas.openxmlformats.org/officeDocument/2006/relationships/tags" Target="../tags/tag384.xml"/><Relationship Id="rId6" Type="http://schemas.openxmlformats.org/officeDocument/2006/relationships/tags" Target="../tags/tag389.xml"/><Relationship Id="rId5" Type="http://schemas.openxmlformats.org/officeDocument/2006/relationships/tags" Target="../tags/tag388.xml"/><Relationship Id="rId4" Type="http://schemas.openxmlformats.org/officeDocument/2006/relationships/tags" Target="../tags/tag387.xml"/></Relationships>
</file>

<file path=ppt/slides/_rels/slide8.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Layout" Target="../slideLayouts/slideLayout3.xml"/><Relationship Id="rId5" Type="http://schemas.openxmlformats.org/officeDocument/2006/relationships/tags" Target="../tags/tag35.xml"/><Relationship Id="rId4" Type="http://schemas.openxmlformats.org/officeDocument/2006/relationships/tags" Target="../tags/tag34.xml"/></Relationships>
</file>

<file path=ppt/slides/_rels/slide80.xml.rels><?xml version="1.0" encoding="UTF-8" standalone="yes"?>
<Relationships xmlns="http://schemas.openxmlformats.org/package/2006/relationships"><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slideLayout" Target="../slideLayouts/slideLayout3.xml"/><Relationship Id="rId5" Type="http://schemas.openxmlformats.org/officeDocument/2006/relationships/tags" Target="../tags/tag394.xml"/><Relationship Id="rId4" Type="http://schemas.openxmlformats.org/officeDocument/2006/relationships/tags" Target="../tags/tag393.xml"/></Relationships>
</file>

<file path=ppt/slides/_rels/slide9.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slideLayout" Target="../slideLayouts/slideLayout3.xml"/><Relationship Id="rId5" Type="http://schemas.openxmlformats.org/officeDocument/2006/relationships/tags" Target="../tags/tag40.xml"/><Relationship Id="rId4" Type="http://schemas.openxmlformats.org/officeDocument/2006/relationships/tags" Target="../tags/tag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
          <p:cNvGrpSpPr/>
          <p:nvPr/>
        </p:nvGrpSpPr>
        <p:grpSpPr>
          <a:xfrm>
            <a:off x="2104211" y="1723057"/>
            <a:ext cx="5631180" cy="2102485"/>
            <a:chOff x="2543" y="3774"/>
            <a:chExt cx="8868" cy="3311"/>
          </a:xfrm>
        </p:grpSpPr>
        <p:sp>
          <p:nvSpPr>
            <p:cNvPr id="26" name="文本框 25"/>
            <p:cNvSpPr txBox="1"/>
            <p:nvPr>
              <p:custDataLst>
                <p:tags r:id="rId2"/>
              </p:custDataLst>
            </p:nvPr>
          </p:nvSpPr>
          <p:spPr>
            <a:xfrm>
              <a:off x="2543" y="3774"/>
              <a:ext cx="8868" cy="1212"/>
            </a:xfrm>
            <a:prstGeom prst="rect">
              <a:avLst/>
            </a:prstGeom>
            <a:noFill/>
          </p:spPr>
          <p:txBody>
            <a:bodyPr wrap="square" rtlCol="0" anchor="t">
              <a:spAutoFit/>
            </a:bodyPr>
            <a:lstStyle/>
            <a:p>
              <a:pPr algn="ctr"/>
              <a:r>
                <a:rPr lang="zh-CN" altLang="en-US" sz="4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模块二</a:t>
              </a:r>
            </a:p>
          </p:txBody>
        </p:sp>
        <p:sp>
          <p:nvSpPr>
            <p:cNvPr id="27" name="文本框 26"/>
            <p:cNvSpPr txBox="1"/>
            <p:nvPr>
              <p:custDataLst>
                <p:tags r:id="rId3"/>
              </p:custDataLst>
            </p:nvPr>
          </p:nvSpPr>
          <p:spPr>
            <a:xfrm>
              <a:off x="3923" y="5195"/>
              <a:ext cx="6107" cy="1890"/>
            </a:xfrm>
            <a:prstGeom prst="rect">
              <a:avLst/>
            </a:prstGeom>
            <a:noFill/>
          </p:spPr>
          <p:txBody>
            <a:bodyPr wrap="none" rtlCol="0" anchor="t">
              <a:spAutoFit/>
            </a:bodyPr>
            <a:lstStyle/>
            <a:p>
              <a:r>
                <a:rPr lang="zh-CN" altLang="en-US" sz="7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sym typeface="+mn-ea"/>
                </a:rPr>
                <a:t>疾病预防</a:t>
              </a:r>
            </a:p>
          </p:txBody>
        </p:sp>
      </p:grpSp>
      <p:pic>
        <p:nvPicPr>
          <p:cNvPr id="10" name="图片 9" descr="ed27c15d670d8624e6723d8655cff98a"/>
          <p:cNvPicPr>
            <a:picLocks noChangeAspect="1"/>
          </p:cNvPicPr>
          <p:nvPr/>
        </p:nvPicPr>
        <p:blipFill>
          <a:blip r:embed="rId5"/>
          <a:stretch>
            <a:fillRect/>
          </a:stretch>
        </p:blipFill>
        <p:spPr>
          <a:xfrm>
            <a:off x="7515860" y="1924685"/>
            <a:ext cx="4255770" cy="4255770"/>
          </a:xfrm>
          <a:prstGeom prst="rect">
            <a:avLst/>
          </a:prstGeom>
        </p:spPr>
      </p:pic>
      <p:pic>
        <p:nvPicPr>
          <p:cNvPr id="11" name="图片 10" descr="da02fa5146d3c44c2cdcfd82e2175f02"/>
          <p:cNvPicPr>
            <a:picLocks noChangeAspect="1"/>
          </p:cNvPicPr>
          <p:nvPr/>
        </p:nvPicPr>
        <p:blipFill>
          <a:blip r:embed="rId6"/>
          <a:stretch>
            <a:fillRect/>
          </a:stretch>
        </p:blipFill>
        <p:spPr>
          <a:xfrm>
            <a:off x="278130" y="4824095"/>
            <a:ext cx="4972685" cy="1924685"/>
          </a:xfrm>
          <a:prstGeom prst="rect">
            <a:avLst/>
          </a:prstGeom>
        </p:spPr>
      </p:pic>
    </p:spTree>
    <p:custDataLst>
      <p:tags r:id="rId1"/>
    </p:custData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37C9C4-1A88-BA35-3873-78085BA65067}"/>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F4F37042-681A-29CF-C543-B0FFEBF59B86}"/>
              </a:ext>
            </a:extLst>
          </p:cNvPr>
          <p:cNvGrpSpPr/>
          <p:nvPr/>
        </p:nvGrpSpPr>
        <p:grpSpPr>
          <a:xfrm>
            <a:off x="723900" y="1316985"/>
            <a:ext cx="10744200" cy="4972050"/>
            <a:chOff x="1112" y="2325"/>
            <a:chExt cx="16920" cy="7830"/>
          </a:xfrm>
        </p:grpSpPr>
        <p:sp>
          <p:nvSpPr>
            <p:cNvPr id="7" name="直角三角形 6">
              <a:extLst>
                <a:ext uri="{FF2B5EF4-FFF2-40B4-BE49-F238E27FC236}">
                  <a16:creationId xmlns:a16="http://schemas.microsoft.com/office/drawing/2014/main" id="{47FD37F3-FBBD-5372-3281-D6FDDCC9002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AD038BAC-F2C7-DC9D-E725-3D81F1A82333}"/>
                </a:ext>
              </a:extLst>
            </p:cNvPr>
            <p:cNvSpPr/>
            <p:nvPr>
              <p:custDataLst>
                <p:tags r:id="rId3"/>
              </p:custDataLst>
            </p:nvPr>
          </p:nvSpPr>
          <p:spPr>
            <a:xfrm>
              <a:off x="1532" y="2572"/>
              <a:ext cx="16500" cy="758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CA4DED21-CDD4-A8DF-9F06-6183C39B9158}"/>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病毒性肝炎</a:t>
              </a:r>
            </a:p>
          </p:txBody>
        </p:sp>
        <p:sp>
          <p:nvSpPr>
            <p:cNvPr id="2" name="文本框 1">
              <a:extLst>
                <a:ext uri="{FF2B5EF4-FFF2-40B4-BE49-F238E27FC236}">
                  <a16:creationId xmlns:a16="http://schemas.microsoft.com/office/drawing/2014/main" id="{9C5090EF-DC4F-59BB-3BB2-CC835E610F6D}"/>
                </a:ext>
              </a:extLst>
            </p:cNvPr>
            <p:cNvSpPr txBox="1"/>
            <p:nvPr>
              <p:custDataLst>
                <p:tags r:id="rId5"/>
              </p:custDataLst>
            </p:nvPr>
          </p:nvSpPr>
          <p:spPr>
            <a:xfrm>
              <a:off x="1813" y="3684"/>
              <a:ext cx="15937"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辅助检查</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肝功能检查。</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血清酶</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丙氨酸转移酶</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(ALT)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是目前临床判断肝细胞损害最敏感、最常用的指标：急性黄疸型肝炎的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ALT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常明显升高； 慢性肝炎和肝硬化的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ALT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可持续或反复升高； 重型肝炎患者随黄疸加深， </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ALT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反而下降， 呈现“酶</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胆分离”现象， 提示肝细胞大量坏死。</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肝炎病毒血清标志物检测及其意义。</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①甲型肝炎。如血清抗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HAV-IgM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阳性，提示近期有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HAV</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感染，是早期诊断甲型肝炎可靠的血清学标志；血清抗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HAV-IgG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是保护性抗体，阳性提示对</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HAV</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已产生了免疫力，常见于甲肝疫苗接种后或既往感染者。</a:t>
              </a:r>
            </a:p>
          </p:txBody>
        </p:sp>
      </p:grpSp>
      <p:sp>
        <p:nvSpPr>
          <p:cNvPr id="4" name="1">
            <a:extLst>
              <a:ext uri="{FF2B5EF4-FFF2-40B4-BE49-F238E27FC236}">
                <a16:creationId xmlns:a16="http://schemas.microsoft.com/office/drawing/2014/main" id="{FC3BA637-CCD6-73FC-D061-8F96268D226C}"/>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92867430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10C6B-A133-F4D4-88AD-E3AD369B4F70}"/>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794F05F2-3132-5160-AF32-F3D965A8853A}"/>
              </a:ext>
            </a:extLst>
          </p:cNvPr>
          <p:cNvGrpSpPr/>
          <p:nvPr/>
        </p:nvGrpSpPr>
        <p:grpSpPr>
          <a:xfrm>
            <a:off x="723900" y="1316985"/>
            <a:ext cx="10744200" cy="4972050"/>
            <a:chOff x="1112" y="2325"/>
            <a:chExt cx="16920" cy="7830"/>
          </a:xfrm>
        </p:grpSpPr>
        <p:sp>
          <p:nvSpPr>
            <p:cNvPr id="7" name="直角三角形 6">
              <a:extLst>
                <a:ext uri="{FF2B5EF4-FFF2-40B4-BE49-F238E27FC236}">
                  <a16:creationId xmlns:a16="http://schemas.microsoft.com/office/drawing/2014/main" id="{242D7074-E763-333A-1836-E4E905D5FAF2}"/>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23651376-8462-D8C3-3A14-4A48A0A33A51}"/>
                </a:ext>
              </a:extLst>
            </p:cNvPr>
            <p:cNvSpPr/>
            <p:nvPr>
              <p:custDataLst>
                <p:tags r:id="rId3"/>
              </p:custDataLst>
            </p:nvPr>
          </p:nvSpPr>
          <p:spPr>
            <a:xfrm>
              <a:off x="1532" y="2572"/>
              <a:ext cx="16500" cy="758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22382628-3995-96C2-89D4-2DF76681BF79}"/>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病毒性肝炎</a:t>
              </a:r>
            </a:p>
          </p:txBody>
        </p:sp>
        <p:sp>
          <p:nvSpPr>
            <p:cNvPr id="2" name="文本框 1">
              <a:extLst>
                <a:ext uri="{FF2B5EF4-FFF2-40B4-BE49-F238E27FC236}">
                  <a16:creationId xmlns:a16="http://schemas.microsoft.com/office/drawing/2014/main" id="{232F37BD-A98C-F148-EC21-2FDDA7BA7E73}"/>
                </a:ext>
              </a:extLst>
            </p:cNvPr>
            <p:cNvSpPr txBox="1"/>
            <p:nvPr>
              <p:custDataLst>
                <p:tags r:id="rId5"/>
              </p:custDataLst>
            </p:nvPr>
          </p:nvSpPr>
          <p:spPr>
            <a:xfrm>
              <a:off x="1813" y="3684"/>
              <a:ext cx="15937"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②乙型肝炎。乙型肝炎是由乙型肝炎病毒感染引起的肝脏疾病。乙型肝炎病毒存在于感染者的血液、体液和其他传染源中，主要通过血液传播、性接触、母婴传播和共用注射器等途径传播。</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要点</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对于肝炎，目前无特效治疗方法，以适当休息和合理营养为主，辅以药物治疗，避免饮酒、过劳和使用对肝有损害的药物。</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急性肝炎强调早期卧床休息，急性期应隔离，恢复期可逐渐增加活动量，避免过度劳累，待症状消失、肝功能正常后继续休息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个月；饮食宜清淡富有营养，补充多种维生素；适当应用非特异性护肝药物。</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慢性肝炎强调整体治疗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适当休息、合理营养并保持心理平衡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p:txBody>
        </p:sp>
      </p:grpSp>
      <p:sp>
        <p:nvSpPr>
          <p:cNvPr id="4" name="1">
            <a:extLst>
              <a:ext uri="{FF2B5EF4-FFF2-40B4-BE49-F238E27FC236}">
                <a16:creationId xmlns:a16="http://schemas.microsoft.com/office/drawing/2014/main" id="{A591900F-A047-8722-14FA-4583B12E17B2}"/>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85547567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1C2921-2CA7-32CF-04BD-DF7F8B3545A0}"/>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72A8C235-3168-D867-F497-426B0E0C07E9}"/>
              </a:ext>
            </a:extLst>
          </p:cNvPr>
          <p:cNvGrpSpPr/>
          <p:nvPr/>
        </p:nvGrpSpPr>
        <p:grpSpPr>
          <a:xfrm>
            <a:off x="723900" y="1316985"/>
            <a:ext cx="10744200" cy="4972050"/>
            <a:chOff x="1112" y="2325"/>
            <a:chExt cx="16920" cy="7830"/>
          </a:xfrm>
        </p:grpSpPr>
        <p:sp>
          <p:nvSpPr>
            <p:cNvPr id="7" name="直角三角形 6">
              <a:extLst>
                <a:ext uri="{FF2B5EF4-FFF2-40B4-BE49-F238E27FC236}">
                  <a16:creationId xmlns:a16="http://schemas.microsoft.com/office/drawing/2014/main" id="{93EE9AAB-8EBE-7B8C-2A33-EEE7F46DBEFD}"/>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A36608DB-26C1-EE9A-7CB6-ECF5EA35D107}"/>
                </a:ext>
              </a:extLst>
            </p:cNvPr>
            <p:cNvSpPr/>
            <p:nvPr>
              <p:custDataLst>
                <p:tags r:id="rId3"/>
              </p:custDataLst>
            </p:nvPr>
          </p:nvSpPr>
          <p:spPr>
            <a:xfrm>
              <a:off x="1532" y="2572"/>
              <a:ext cx="16500" cy="758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CBAF55D1-F552-4F31-0D6C-FC617676BC97}"/>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病毒性肝炎</a:t>
              </a:r>
            </a:p>
          </p:txBody>
        </p:sp>
        <p:sp>
          <p:nvSpPr>
            <p:cNvPr id="2" name="文本框 1">
              <a:extLst>
                <a:ext uri="{FF2B5EF4-FFF2-40B4-BE49-F238E27FC236}">
                  <a16:creationId xmlns:a16="http://schemas.microsoft.com/office/drawing/2014/main" id="{1FE4DD32-E1D6-666E-5EBA-8B0B359F3166}"/>
                </a:ext>
              </a:extLst>
            </p:cNvPr>
            <p:cNvSpPr txBox="1"/>
            <p:nvPr>
              <p:custDataLst>
                <p:tags r:id="rId5"/>
              </p:custDataLst>
            </p:nvPr>
          </p:nvSpPr>
          <p:spPr>
            <a:xfrm>
              <a:off x="1813" y="3684"/>
              <a:ext cx="15937"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①休息和营养。活动期应静养休息，稳定期可从事轻工作，肝功能恢复正常</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个月以上可恢复原工作，但需定期复查，随访</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年。饮食宜进食较多蛋白质，应避免高糖和过高热量膳食，以防诱发糖尿病和脂肪肝。</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②抗病毒药物。抗病毒治疗可抑制病毒复制、减少传染性，减轻肝组织损害、改善肝功能，目前常用药物包括干扰素和核苷类抗病毒药物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拉米夫定、阿德福韦酯、恩替卡韦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等。</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③非特异性护肝药物。改善和恢复肝功能的药物包括维生素类药物，促进解毒功能的药物，促进能量代谢药物等。</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对重型肝炎，进行以支持、对症治疗为基础的综合性治疗，促进肝细胞再生，预防和治疗并发症。有条件时可采用人工肝支持系统，争取肝移植。</a:t>
              </a:r>
            </a:p>
          </p:txBody>
        </p:sp>
      </p:grpSp>
      <p:sp>
        <p:nvSpPr>
          <p:cNvPr id="4" name="1">
            <a:extLst>
              <a:ext uri="{FF2B5EF4-FFF2-40B4-BE49-F238E27FC236}">
                <a16:creationId xmlns:a16="http://schemas.microsoft.com/office/drawing/2014/main" id="{3A4E8DD1-A6BB-9DF0-A3C6-675249A1B99E}"/>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172737571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B2F6D1-53C3-27D5-58F8-F7B0F880E6CF}"/>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EA8CEFA-7672-4D82-95F7-0C1A13392620}"/>
              </a:ext>
            </a:extLst>
          </p:cNvPr>
          <p:cNvGrpSpPr/>
          <p:nvPr/>
        </p:nvGrpSpPr>
        <p:grpSpPr>
          <a:xfrm>
            <a:off x="723900" y="1191150"/>
            <a:ext cx="10744200" cy="5310505"/>
            <a:chOff x="1112" y="2325"/>
            <a:chExt cx="16920" cy="8363"/>
          </a:xfrm>
        </p:grpSpPr>
        <p:sp>
          <p:nvSpPr>
            <p:cNvPr id="7" name="直角三角形 6">
              <a:extLst>
                <a:ext uri="{FF2B5EF4-FFF2-40B4-BE49-F238E27FC236}">
                  <a16:creationId xmlns:a16="http://schemas.microsoft.com/office/drawing/2014/main" id="{BB9BBA63-FDE0-323F-54D7-06183977C31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354D002A-7089-61CB-67C2-9613FC8CA48F}"/>
                </a:ext>
              </a:extLst>
            </p:cNvPr>
            <p:cNvSpPr/>
            <p:nvPr>
              <p:custDataLst>
                <p:tags r:id="rId3"/>
              </p:custDataLst>
            </p:nvPr>
          </p:nvSpPr>
          <p:spPr>
            <a:xfrm>
              <a:off x="1532" y="2572"/>
              <a:ext cx="16500" cy="811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F7D3F5C8-03B9-F285-0FE9-95C9D400E1CF}"/>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病毒性肝炎</a:t>
              </a:r>
            </a:p>
          </p:txBody>
        </p:sp>
        <p:sp>
          <p:nvSpPr>
            <p:cNvPr id="2" name="文本框 1">
              <a:extLst>
                <a:ext uri="{FF2B5EF4-FFF2-40B4-BE49-F238E27FC236}">
                  <a16:creationId xmlns:a16="http://schemas.microsoft.com/office/drawing/2014/main" id="{B3F74516-951D-1D7F-C6BD-A77CB7D85B77}"/>
                </a:ext>
              </a:extLst>
            </p:cNvPr>
            <p:cNvSpPr txBox="1"/>
            <p:nvPr>
              <p:custDataLst>
                <p:tags r:id="rId5"/>
              </p:custDataLst>
            </p:nvPr>
          </p:nvSpPr>
          <p:spPr>
            <a:xfrm>
              <a:off x="1813" y="3264"/>
              <a:ext cx="15937" cy="7266"/>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教育</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应强调急性肝炎彻底治愈的重要性和早期隔离的必要性，减少陪护和探视，以避免交叉感染。</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休息和合理饮食对肝炎患者具有重要作用。适当休息、劳逸结合、规律的生活有利于疾病的康复；遵循饮食计划，避免高热量、高脂肪饮食和暴饮暴食，戒烟禁酒，以免肝炎复发和加重病情。</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自我保健。各型肝炎的传播途径不同，应采取适当的隔离措施，避免肝炎病毒重叠感染或传染给他人。 </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按医嘱用药，避免滥用药物，以免加重肝负担和造成肝功能损害，不得擅自加量或停药。对于转氨酶正常、无症状的慢性乙肝病毒携带者，无论有无病毒复制指标，都不要擅自购药进行抗病毒治疗。</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指导学生进行预防接种并讲解其意义。乙肝疫苗适用于未受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HBV</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感染的人群， 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HBsAg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和抗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-HBs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阴性的， 均可接种， 甲肝、乙肝接种后或患病治愈后可获得终身或持久免疫力。</a:t>
              </a:r>
            </a:p>
          </p:txBody>
        </p:sp>
      </p:grpSp>
      <p:sp>
        <p:nvSpPr>
          <p:cNvPr id="4" name="1">
            <a:extLst>
              <a:ext uri="{FF2B5EF4-FFF2-40B4-BE49-F238E27FC236}">
                <a16:creationId xmlns:a16="http://schemas.microsoft.com/office/drawing/2014/main" id="{6C124ABE-10CE-543E-97B9-802AB6E1F49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40526286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70D01-E703-5821-11E7-783FF5075B95}"/>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4718728E-92E0-6329-B642-0188D5F6DBF8}"/>
              </a:ext>
            </a:extLst>
          </p:cNvPr>
          <p:cNvGrpSpPr/>
          <p:nvPr/>
        </p:nvGrpSpPr>
        <p:grpSpPr>
          <a:xfrm>
            <a:off x="723900" y="1316985"/>
            <a:ext cx="10744200" cy="4972050"/>
            <a:chOff x="1112" y="2325"/>
            <a:chExt cx="16920" cy="7830"/>
          </a:xfrm>
        </p:grpSpPr>
        <p:sp>
          <p:nvSpPr>
            <p:cNvPr id="7" name="直角三角形 6">
              <a:extLst>
                <a:ext uri="{FF2B5EF4-FFF2-40B4-BE49-F238E27FC236}">
                  <a16:creationId xmlns:a16="http://schemas.microsoft.com/office/drawing/2014/main" id="{970C3629-C94C-86AB-5146-D75FCB462F85}"/>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728716DE-97DE-7678-0158-75E5A9B1F7FE}"/>
                </a:ext>
              </a:extLst>
            </p:cNvPr>
            <p:cNvSpPr/>
            <p:nvPr>
              <p:custDataLst>
                <p:tags r:id="rId3"/>
              </p:custDataLst>
            </p:nvPr>
          </p:nvSpPr>
          <p:spPr>
            <a:xfrm>
              <a:off x="1532" y="2572"/>
              <a:ext cx="16500" cy="758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34765797-50DC-B684-5C26-571AC201654C}"/>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肺结核</a:t>
              </a:r>
            </a:p>
          </p:txBody>
        </p:sp>
        <p:sp>
          <p:nvSpPr>
            <p:cNvPr id="2" name="文本框 1">
              <a:extLst>
                <a:ext uri="{FF2B5EF4-FFF2-40B4-BE49-F238E27FC236}">
                  <a16:creationId xmlns:a16="http://schemas.microsoft.com/office/drawing/2014/main" id="{41AF2170-579B-75C3-6FCA-25427BDDA20B}"/>
                </a:ext>
              </a:extLst>
            </p:cNvPr>
            <p:cNvSpPr txBox="1"/>
            <p:nvPr>
              <p:custDataLst>
                <p:tags r:id="rId5"/>
              </p:custDataLst>
            </p:nvPr>
          </p:nvSpPr>
          <p:spPr>
            <a:xfrm>
              <a:off x="1813" y="3418"/>
              <a:ext cx="15937"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肺结核是由结核分枝杆菌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又名结核杆菌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引起的慢性呼吸道传染性疾病，可累及多个器官，但以肺部最为常见。肺结核的临床表现有低热、乏力等全身症状和咳嗽、咯血等呼吸系统症状。</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特点</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排菌肺结核病人为重要传染源，病原体为结核杆菌。</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结核杆菌主要是通过飞沫经呼吸道传播，其次是消化道传播。人体感染结核杆菌后获免疫力。</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常见的临床类型</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原发性肺结核。原发性肺结核多见于儿童。肺部的原发病灶、淋巴管炎及局部淋巴结炎构成哑铃状阴影，统称原发综合征。大多数病灶可自行吸收或钙化。</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血行播散型肺结核。血行播散型肺结核是各型肺结核中较严重者。急性粟粒型肺结核起病急，有全身毒血症状，常伴发结核性脑膜炎。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X</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光检测显示双肺满布粟粒状阴影，大小及密度均匀。</a:t>
              </a:r>
            </a:p>
          </p:txBody>
        </p:sp>
      </p:grpSp>
      <p:sp>
        <p:nvSpPr>
          <p:cNvPr id="4" name="1">
            <a:extLst>
              <a:ext uri="{FF2B5EF4-FFF2-40B4-BE49-F238E27FC236}">
                <a16:creationId xmlns:a16="http://schemas.microsoft.com/office/drawing/2014/main" id="{A594DE51-DEE3-450C-4CC7-CD051C513D45}"/>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92405410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D761A-DA2C-16FA-2338-4EBCC7097432}"/>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824CD5F-E0A3-A966-46F3-ECC03171BE10}"/>
              </a:ext>
            </a:extLst>
          </p:cNvPr>
          <p:cNvGrpSpPr/>
          <p:nvPr/>
        </p:nvGrpSpPr>
        <p:grpSpPr>
          <a:xfrm>
            <a:off x="723900" y="1316985"/>
            <a:ext cx="10744200" cy="4972050"/>
            <a:chOff x="1112" y="2325"/>
            <a:chExt cx="16920" cy="7830"/>
          </a:xfrm>
        </p:grpSpPr>
        <p:sp>
          <p:nvSpPr>
            <p:cNvPr id="7" name="直角三角形 6">
              <a:extLst>
                <a:ext uri="{FF2B5EF4-FFF2-40B4-BE49-F238E27FC236}">
                  <a16:creationId xmlns:a16="http://schemas.microsoft.com/office/drawing/2014/main" id="{072C5FA8-A4CB-92D9-004C-CF21150FB0C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7240E170-97F5-40DE-07F8-384000B90EA3}"/>
                </a:ext>
              </a:extLst>
            </p:cNvPr>
            <p:cNvSpPr/>
            <p:nvPr>
              <p:custDataLst>
                <p:tags r:id="rId3"/>
              </p:custDataLst>
            </p:nvPr>
          </p:nvSpPr>
          <p:spPr>
            <a:xfrm>
              <a:off x="1532" y="2572"/>
              <a:ext cx="16500" cy="758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EE87F13D-7E1E-29A4-9A39-226915233DD8}"/>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肺结核</a:t>
              </a:r>
            </a:p>
          </p:txBody>
        </p:sp>
        <p:sp>
          <p:nvSpPr>
            <p:cNvPr id="2" name="文本框 1">
              <a:extLst>
                <a:ext uri="{FF2B5EF4-FFF2-40B4-BE49-F238E27FC236}">
                  <a16:creationId xmlns:a16="http://schemas.microsoft.com/office/drawing/2014/main" id="{8AB6E431-4C69-D6A0-563B-D0953DD7CC4C}"/>
                </a:ext>
              </a:extLst>
            </p:cNvPr>
            <p:cNvSpPr txBox="1"/>
            <p:nvPr>
              <p:custDataLst>
                <p:tags r:id="rId5"/>
              </p:custDataLst>
            </p:nvPr>
          </p:nvSpPr>
          <p:spPr>
            <a:xfrm>
              <a:off x="1813" y="3418"/>
              <a:ext cx="8582"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浸润型肺结核。最常见，多见于成年人。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X</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光检测显示为片状、絮状阴影，边缘模糊。</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慢性纤维空洞型肺结核。在肺结核未及时发现或治疗不当时，为结核病的重要传染源。</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结核性胸膜炎。是结核杆菌直接侵入胸膜，或经淋巴管血行播散至胸膜而引起的渗出性炎症。</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临床表现</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全身症状。肺结核的症状表现为午后潮热、盗汗、乏力、食欲下降、体重减轻、全身不适等结核毒性症状，育龄妇女可有月经失调的症状。</a:t>
              </a:r>
            </a:p>
          </p:txBody>
        </p:sp>
      </p:grpSp>
      <p:sp>
        <p:nvSpPr>
          <p:cNvPr id="4" name="1">
            <a:extLst>
              <a:ext uri="{FF2B5EF4-FFF2-40B4-BE49-F238E27FC236}">
                <a16:creationId xmlns:a16="http://schemas.microsoft.com/office/drawing/2014/main" id="{286BA12A-A483-2A05-6098-4E9303E2AF5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pic>
        <p:nvPicPr>
          <p:cNvPr id="3" name="图片 2">
            <a:extLst>
              <a:ext uri="{FF2B5EF4-FFF2-40B4-BE49-F238E27FC236}">
                <a16:creationId xmlns:a16="http://schemas.microsoft.com/office/drawing/2014/main" id="{16AFF9AA-7CB3-8D89-DB63-FB3C48554A7E}"/>
              </a:ext>
            </a:extLst>
          </p:cNvPr>
          <p:cNvPicPr>
            <a:picLocks noChangeAspect="1"/>
          </p:cNvPicPr>
          <p:nvPr/>
        </p:nvPicPr>
        <p:blipFill rotWithShape="1">
          <a:blip r:embed="rId7"/>
          <a:srcRect r="27925"/>
          <a:stretch/>
        </p:blipFill>
        <p:spPr>
          <a:xfrm>
            <a:off x="6934551" y="2011040"/>
            <a:ext cx="4533550" cy="4198620"/>
          </a:xfrm>
          <a:prstGeom prst="rect">
            <a:avLst/>
          </a:prstGeom>
        </p:spPr>
      </p:pic>
    </p:spTree>
    <p:extLst>
      <p:ext uri="{BB962C8B-B14F-4D97-AF65-F5344CB8AC3E}">
        <p14:creationId xmlns:p14="http://schemas.microsoft.com/office/powerpoint/2010/main" val="722555365"/>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CDABD-F10B-8FFF-D6B4-48CC82F5A259}"/>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1B8F580-94B2-B8C6-AEDD-4A8263EBEFB6}"/>
              </a:ext>
            </a:extLst>
          </p:cNvPr>
          <p:cNvGrpSpPr/>
          <p:nvPr/>
        </p:nvGrpSpPr>
        <p:grpSpPr>
          <a:xfrm>
            <a:off x="723900" y="1316985"/>
            <a:ext cx="10744200" cy="4972050"/>
            <a:chOff x="1112" y="2325"/>
            <a:chExt cx="16920" cy="7830"/>
          </a:xfrm>
        </p:grpSpPr>
        <p:sp>
          <p:nvSpPr>
            <p:cNvPr id="7" name="直角三角形 6">
              <a:extLst>
                <a:ext uri="{FF2B5EF4-FFF2-40B4-BE49-F238E27FC236}">
                  <a16:creationId xmlns:a16="http://schemas.microsoft.com/office/drawing/2014/main" id="{7A2B7992-B341-535A-0BA7-08D843F957D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682BF960-38C9-8A03-ADF0-E39445DB0ABC}"/>
                </a:ext>
              </a:extLst>
            </p:cNvPr>
            <p:cNvSpPr/>
            <p:nvPr>
              <p:custDataLst>
                <p:tags r:id="rId3"/>
              </p:custDataLst>
            </p:nvPr>
          </p:nvSpPr>
          <p:spPr>
            <a:xfrm>
              <a:off x="1532" y="2572"/>
              <a:ext cx="16500" cy="758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0364BA0E-E626-C885-5A9C-EC576CF37ADA}"/>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肺结核</a:t>
              </a:r>
            </a:p>
          </p:txBody>
        </p:sp>
        <p:sp>
          <p:nvSpPr>
            <p:cNvPr id="2" name="文本框 1">
              <a:extLst>
                <a:ext uri="{FF2B5EF4-FFF2-40B4-BE49-F238E27FC236}">
                  <a16:creationId xmlns:a16="http://schemas.microsoft.com/office/drawing/2014/main" id="{CAD77DAC-97C0-A308-0905-D67AE68BF3DC}"/>
                </a:ext>
              </a:extLst>
            </p:cNvPr>
            <p:cNvSpPr txBox="1"/>
            <p:nvPr>
              <p:custDataLst>
                <p:tags r:id="rId5"/>
              </p:custDataLst>
            </p:nvPr>
          </p:nvSpPr>
          <p:spPr>
            <a:xfrm>
              <a:off x="1813" y="3418"/>
              <a:ext cx="8456"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呼吸系统症状。</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①咳嗽、咳痰。咳嗽、咳痰是肺结核最常见的症状。早期为干咳或仅有少量黏液痰，有空洞时痰量增多，伴发细菌感染时呈脓性。</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②咯血。</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1/3~1/2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的病人有不同程度的咯血，多数为痰中带血，少数为大咯血。</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③胸痛。结核累及胸膜时可出现胸痛，随呼吸运动和咳嗽加重。</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④呼吸困难。一般肺结核患者没有呼吸困难的症状，多见于干酪样肺炎和大量胸腔积液的病人。</a:t>
              </a:r>
            </a:p>
          </p:txBody>
        </p:sp>
      </p:grpSp>
      <p:sp>
        <p:nvSpPr>
          <p:cNvPr id="4" name="1">
            <a:extLst>
              <a:ext uri="{FF2B5EF4-FFF2-40B4-BE49-F238E27FC236}">
                <a16:creationId xmlns:a16="http://schemas.microsoft.com/office/drawing/2014/main" id="{CF751336-1E55-A380-86A7-E156576B9FA2}"/>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pic>
        <p:nvPicPr>
          <p:cNvPr id="5" name="图片 4">
            <a:extLst>
              <a:ext uri="{FF2B5EF4-FFF2-40B4-BE49-F238E27FC236}">
                <a16:creationId xmlns:a16="http://schemas.microsoft.com/office/drawing/2014/main" id="{FF1CF647-949C-83D1-188C-F5C60A94A4FB}"/>
              </a:ext>
            </a:extLst>
          </p:cNvPr>
          <p:cNvPicPr>
            <a:picLocks noChangeAspect="1"/>
          </p:cNvPicPr>
          <p:nvPr/>
        </p:nvPicPr>
        <p:blipFill rotWithShape="1">
          <a:blip r:embed="rId7"/>
          <a:srcRect l="7994" r="7474"/>
          <a:stretch/>
        </p:blipFill>
        <p:spPr>
          <a:xfrm>
            <a:off x="6717030" y="2090732"/>
            <a:ext cx="5230555" cy="4118928"/>
          </a:xfrm>
          <a:prstGeom prst="rect">
            <a:avLst/>
          </a:prstGeom>
        </p:spPr>
      </p:pic>
    </p:spTree>
    <p:extLst>
      <p:ext uri="{BB962C8B-B14F-4D97-AF65-F5344CB8AC3E}">
        <p14:creationId xmlns:p14="http://schemas.microsoft.com/office/powerpoint/2010/main" val="340397646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4F8D9-038E-8E21-2975-9BD068CDE4FC}"/>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3BA24FF-2A66-1EE7-44B1-B3786565D904}"/>
              </a:ext>
            </a:extLst>
          </p:cNvPr>
          <p:cNvGrpSpPr/>
          <p:nvPr/>
        </p:nvGrpSpPr>
        <p:grpSpPr>
          <a:xfrm>
            <a:off x="723900" y="1610599"/>
            <a:ext cx="10744200" cy="4362450"/>
            <a:chOff x="1112" y="2325"/>
            <a:chExt cx="16920" cy="6870"/>
          </a:xfrm>
        </p:grpSpPr>
        <p:sp>
          <p:nvSpPr>
            <p:cNvPr id="7" name="直角三角形 6">
              <a:extLst>
                <a:ext uri="{FF2B5EF4-FFF2-40B4-BE49-F238E27FC236}">
                  <a16:creationId xmlns:a16="http://schemas.microsoft.com/office/drawing/2014/main" id="{3C8D7968-A296-8611-073C-09411FC7906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9D81BE63-F7A5-C3ED-14D9-81EECDF1A397}"/>
                </a:ext>
              </a:extLst>
            </p:cNvPr>
            <p:cNvSpPr/>
            <p:nvPr>
              <p:custDataLst>
                <p:tags r:id="rId3"/>
              </p:custDataLst>
            </p:nvPr>
          </p:nvSpPr>
          <p:spPr>
            <a:xfrm>
              <a:off x="1532" y="2572"/>
              <a:ext cx="16500" cy="662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7BD4BE94-C7D3-02B8-3384-69F9E46E5122}"/>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肺结核</a:t>
              </a:r>
            </a:p>
          </p:txBody>
        </p:sp>
        <p:sp>
          <p:nvSpPr>
            <p:cNvPr id="2" name="文本框 1">
              <a:extLst>
                <a:ext uri="{FF2B5EF4-FFF2-40B4-BE49-F238E27FC236}">
                  <a16:creationId xmlns:a16="http://schemas.microsoft.com/office/drawing/2014/main" id="{A21DC78C-108A-C3ED-EF29-E94E55F7A63E}"/>
                </a:ext>
              </a:extLst>
            </p:cNvPr>
            <p:cNvSpPr txBox="1"/>
            <p:nvPr>
              <p:custDataLst>
                <p:tags r:id="rId5"/>
              </p:custDataLst>
            </p:nvPr>
          </p:nvSpPr>
          <p:spPr>
            <a:xfrm>
              <a:off x="1813" y="3543"/>
              <a:ext cx="15799" cy="5303"/>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辅助检查</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痰结核杆菌检查。确诊肺结核最可靠的方法。痰培养是诊断结核病的金标准，痰菌阳性说明病灶是开放性的，为社会传染源。</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胸部光线检查。可以发现早期轻微的肺结核，对确定病变部位、范围、性质和类型，了解其演变及选择治疗方法具有重要价值。</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结核菌素试验。目前，国际上常用的结核菌素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简称“结素”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为结核菌素纯蛋白衍化物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(PPD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简称“纯结素”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。结核菌素试验是取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0.1mL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结素于左侧前臂屈侧中上部分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处皮内注射，试验后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48~72h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观察硬结的大小。</a:t>
              </a:r>
            </a:p>
          </p:txBody>
        </p:sp>
      </p:grpSp>
      <p:sp>
        <p:nvSpPr>
          <p:cNvPr id="4" name="1">
            <a:extLst>
              <a:ext uri="{FF2B5EF4-FFF2-40B4-BE49-F238E27FC236}">
                <a16:creationId xmlns:a16="http://schemas.microsoft.com/office/drawing/2014/main" id="{66D4FA05-DEDF-F6EF-CBE4-EF91A0284A1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358759423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A0813-449C-8B85-48B2-98D94623A110}"/>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B9FB88BA-7B41-64C5-B69D-ADBEA86E28D7}"/>
              </a:ext>
            </a:extLst>
          </p:cNvPr>
          <p:cNvGrpSpPr/>
          <p:nvPr/>
        </p:nvGrpSpPr>
        <p:grpSpPr>
          <a:xfrm>
            <a:off x="723900" y="1316985"/>
            <a:ext cx="10744200" cy="4972050"/>
            <a:chOff x="1112" y="2325"/>
            <a:chExt cx="16920" cy="7830"/>
          </a:xfrm>
        </p:grpSpPr>
        <p:sp>
          <p:nvSpPr>
            <p:cNvPr id="7" name="直角三角形 6">
              <a:extLst>
                <a:ext uri="{FF2B5EF4-FFF2-40B4-BE49-F238E27FC236}">
                  <a16:creationId xmlns:a16="http://schemas.microsoft.com/office/drawing/2014/main" id="{68D7037D-D453-78E3-70CB-4907208CEEA4}"/>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A5826E41-4E45-EC80-D2C6-7CF9CE2BC89A}"/>
                </a:ext>
              </a:extLst>
            </p:cNvPr>
            <p:cNvSpPr/>
            <p:nvPr>
              <p:custDataLst>
                <p:tags r:id="rId3"/>
              </p:custDataLst>
            </p:nvPr>
          </p:nvSpPr>
          <p:spPr>
            <a:xfrm>
              <a:off x="1532" y="2572"/>
              <a:ext cx="16500" cy="758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D3BB8A48-F603-A7EB-8803-081362E489BA}"/>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肺结核</a:t>
              </a:r>
            </a:p>
          </p:txBody>
        </p:sp>
        <p:sp>
          <p:nvSpPr>
            <p:cNvPr id="2" name="文本框 1">
              <a:extLst>
                <a:ext uri="{FF2B5EF4-FFF2-40B4-BE49-F238E27FC236}">
                  <a16:creationId xmlns:a16="http://schemas.microsoft.com/office/drawing/2014/main" id="{1D5D4E35-6468-06C9-1992-426BC6D55FD2}"/>
                </a:ext>
              </a:extLst>
            </p:cNvPr>
            <p:cNvSpPr txBox="1"/>
            <p:nvPr>
              <p:custDataLst>
                <p:tags r:id="rId5"/>
              </p:custDataLst>
            </p:nvPr>
          </p:nvSpPr>
          <p:spPr>
            <a:xfrm>
              <a:off x="1857" y="3357"/>
              <a:ext cx="8239"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治疗</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抗结核化学药物疗法</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简称化疗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是目前治愈结核病的主要方法。</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肺结核化学治疗的原则是早期、联合、适量、规律和全程。按时用药，不可随意停药或间断用药，不可自行更改方案；全程病人必须按治疗方案，坚持完成疗程。</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常用的一线抗结核药物有异烟肼、利福平、吡嗪酰胺、链霉素、乙胺丁醇、对氨基水杨酸钠等。</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短程化疗的疗程为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个月。</a:t>
              </a:r>
            </a:p>
          </p:txBody>
        </p:sp>
      </p:grpSp>
      <p:sp>
        <p:nvSpPr>
          <p:cNvPr id="4" name="1">
            <a:extLst>
              <a:ext uri="{FF2B5EF4-FFF2-40B4-BE49-F238E27FC236}">
                <a16:creationId xmlns:a16="http://schemas.microsoft.com/office/drawing/2014/main" id="{A2A8A917-BF43-81F1-40F1-F88738315E43}"/>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pic>
        <p:nvPicPr>
          <p:cNvPr id="3" name="图片 2">
            <a:extLst>
              <a:ext uri="{FF2B5EF4-FFF2-40B4-BE49-F238E27FC236}">
                <a16:creationId xmlns:a16="http://schemas.microsoft.com/office/drawing/2014/main" id="{637C1773-C855-8444-7DB2-DDE502847704}"/>
              </a:ext>
            </a:extLst>
          </p:cNvPr>
          <p:cNvPicPr>
            <a:picLocks noChangeAspect="1"/>
          </p:cNvPicPr>
          <p:nvPr/>
        </p:nvPicPr>
        <p:blipFill rotWithShape="1">
          <a:blip r:embed="rId7"/>
          <a:srcRect l="8538" r="16853"/>
          <a:stretch/>
        </p:blipFill>
        <p:spPr>
          <a:xfrm>
            <a:off x="6635115" y="2090732"/>
            <a:ext cx="4566285" cy="4080193"/>
          </a:xfrm>
          <a:prstGeom prst="rect">
            <a:avLst/>
          </a:prstGeom>
        </p:spPr>
      </p:pic>
    </p:spTree>
    <p:extLst>
      <p:ext uri="{BB962C8B-B14F-4D97-AF65-F5344CB8AC3E}">
        <p14:creationId xmlns:p14="http://schemas.microsoft.com/office/powerpoint/2010/main" val="116289723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9BE78D-B3F6-C402-B8C4-425C65CCDD74}"/>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185798C0-506F-A139-E6F6-291D8D56762D}"/>
              </a:ext>
            </a:extLst>
          </p:cNvPr>
          <p:cNvGrpSpPr/>
          <p:nvPr/>
        </p:nvGrpSpPr>
        <p:grpSpPr>
          <a:xfrm>
            <a:off x="723900" y="1140816"/>
            <a:ext cx="10744200" cy="7228840"/>
            <a:chOff x="1112" y="2325"/>
            <a:chExt cx="16920" cy="11384"/>
          </a:xfrm>
        </p:grpSpPr>
        <p:sp>
          <p:nvSpPr>
            <p:cNvPr id="7" name="直角三角形 6">
              <a:extLst>
                <a:ext uri="{FF2B5EF4-FFF2-40B4-BE49-F238E27FC236}">
                  <a16:creationId xmlns:a16="http://schemas.microsoft.com/office/drawing/2014/main" id="{7B2AF536-9CA7-9FB7-872E-A2D2D4952EE2}"/>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DAF82858-CD07-2507-0B19-EC0A5930DF64}"/>
                </a:ext>
              </a:extLst>
            </p:cNvPr>
            <p:cNvSpPr/>
            <p:nvPr>
              <p:custDataLst>
                <p:tags r:id="rId3"/>
              </p:custDataLst>
            </p:nvPr>
          </p:nvSpPr>
          <p:spPr>
            <a:xfrm>
              <a:off x="1532" y="2572"/>
              <a:ext cx="16500" cy="803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F4A060BF-244F-ED42-069F-0B2A376E1762}"/>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肺结核</a:t>
              </a:r>
            </a:p>
          </p:txBody>
        </p:sp>
        <p:sp>
          <p:nvSpPr>
            <p:cNvPr id="2" name="文本框 1">
              <a:extLst>
                <a:ext uri="{FF2B5EF4-FFF2-40B4-BE49-F238E27FC236}">
                  <a16:creationId xmlns:a16="http://schemas.microsoft.com/office/drawing/2014/main" id="{D8A5636E-D53E-5D3F-E30E-B9F9AB75B136}"/>
                </a:ext>
              </a:extLst>
            </p:cNvPr>
            <p:cNvSpPr txBox="1"/>
            <p:nvPr>
              <p:custDataLst>
                <p:tags r:id="rId5"/>
              </p:custDataLst>
            </p:nvPr>
          </p:nvSpPr>
          <p:spPr>
            <a:xfrm>
              <a:off x="1800" y="3171"/>
              <a:ext cx="15964" cy="10538"/>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健康指导</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疾病知识的指导。控制结核病流行的基本原则是控制传染源、切断传染途径及保护易感人群。</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控制传染源。做到早发现、早诊断、早报告、早隔离、早治疗。</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切断传染途径。</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①痰菌检查阳性患者在住院治疗期间，应进行呼吸道隔离，做到室内勤通风，每日用紫外线灯对病室进行消毒。</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②严禁随地吐痰，不可面对他人咳嗽或打喷嚏。在咳嗽或打喷嚏时，要用双层纸巾遮住口鼻，然后将纸巾进行焚烧处理。</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③餐具一般应煮沸消毒，与他人同桌共餐时最好使用公筷。</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④被褥、书籍在烈日下暴晒</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以上。</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⑤探视者应戴口罩，病人外出时也应戴口罩。</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生活指导。病人戒烟、戒酒，合理安排休息，避免劳累、情绪波动及呼吸道感染，房间应保持通风、干燥。应加强营养，以提高免疫力和促进病灶愈合。</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心理疏导。肺结核是可防可治的，只要早期发现、规律用药、定期复查，是完全能够治愈的，应树立信心。</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用药指导。坚持规律、全程、合理用药，定期复查胸片和肝、肾功能，注意观察有无药物的不良反应，如有不适及时就医，不可擅自减药、停药。</a:t>
              </a:r>
            </a:p>
          </p:txBody>
        </p:sp>
      </p:grpSp>
      <p:sp>
        <p:nvSpPr>
          <p:cNvPr id="4" name="1">
            <a:extLst>
              <a:ext uri="{FF2B5EF4-FFF2-40B4-BE49-F238E27FC236}">
                <a16:creationId xmlns:a16="http://schemas.microsoft.com/office/drawing/2014/main" id="{E4C771E9-A341-6CA7-408E-B2D678732C7D}"/>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400509597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62"/>
          <p:cNvSpPr txBox="1"/>
          <p:nvPr>
            <p:custDataLst>
              <p:tags r:id="rId2"/>
            </p:custDataLst>
          </p:nvPr>
        </p:nvSpPr>
        <p:spPr>
          <a:xfrm>
            <a:off x="3420739" y="677475"/>
            <a:ext cx="5350522" cy="584775"/>
          </a:xfrm>
          <a:prstGeom prst="rect">
            <a:avLst/>
          </a:prstGeom>
          <a:noFill/>
        </p:spPr>
        <p:txBody>
          <a:bodyPr wrap="square" rtlCol="0">
            <a:spAutoFit/>
          </a:bodyPr>
          <a:lstStyle/>
          <a:p>
            <a:pPr algn="ctr"/>
            <a:r>
              <a:rPr lang="zh-CN" altLang="en-US" sz="3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阿里巴巴普惠体" panose="00020600040101010101" charset="-122"/>
                <a:sym typeface="阿里巴巴普惠体" panose="00020600040101010101" charset="-122"/>
              </a:rPr>
              <a:t>主 题 活 动</a:t>
            </a:r>
          </a:p>
        </p:txBody>
      </p:sp>
      <p:sp>
        <p:nvSpPr>
          <p:cNvPr id="3" name="文本框 2">
            <a:extLst>
              <a:ext uri="{FF2B5EF4-FFF2-40B4-BE49-F238E27FC236}">
                <a16:creationId xmlns:a16="http://schemas.microsoft.com/office/drawing/2014/main" id="{3808C09C-AD32-8474-D64C-4F7C2FC2DFCA}"/>
              </a:ext>
            </a:extLst>
          </p:cNvPr>
          <p:cNvSpPr txBox="1"/>
          <p:nvPr>
            <p:custDataLst>
              <p:tags r:id="rId3"/>
            </p:custDataLst>
          </p:nvPr>
        </p:nvSpPr>
        <p:spPr>
          <a:xfrm>
            <a:off x="669098" y="1396474"/>
            <a:ext cx="10853804" cy="4480842"/>
          </a:xfrm>
          <a:prstGeom prst="rect">
            <a:avLst/>
          </a:prstGeom>
          <a:noFill/>
        </p:spPr>
        <p:txBody>
          <a:bodyPr wrap="square" rtlCol="0" anchor="t">
            <a:spAutoFit/>
          </a:bodyPr>
          <a:lstStyle/>
          <a:p>
            <a:pPr indent="457200" fontAlgn="auto">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开展倡导美德健康新生活暨“普及健康知识、科学预防疾病”宣讲“六进”活动</a:t>
            </a:r>
          </a:p>
          <a:p>
            <a:pPr indent="457200" fontAlgn="auto">
              <a:lnSpc>
                <a:spcPct val="150000"/>
              </a:lnSpc>
            </a:pP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一、活动目标</a:t>
            </a:r>
          </a:p>
          <a:p>
            <a:pPr indent="457200" fontAlgn="auto">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为进一步倡导新时代美德健康生活方式，做好各类健康知识的宣传普及，引导广大中职生学习健康知识、养成健康习惯、享受健康生活。</a:t>
            </a:r>
          </a:p>
          <a:p>
            <a:pPr indent="457200" fontAlgn="auto">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二、活动内容</a:t>
            </a:r>
          </a:p>
          <a:p>
            <a:pPr indent="457200" fontAlgn="auto">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各学校领导班子应与当地市委宣传部、市文明办、市妇联、市疾控中心主办联合举办倡导美德健康新生活暨“普及健康知识、科学预防疾病”宣讲“六进”活动。</a:t>
            </a:r>
          </a:p>
          <a:p>
            <a:pPr indent="457200" fontAlgn="auto">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在活动中宣读</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开展倡导美德健康新生活暨“普及健康知识、科学预防疾病”宣讲“六进”活动的工作方案</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p>
          <a:p>
            <a:pPr indent="457200" fontAlgn="auto">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面向各机关、企业、学校、村镇、社区及网络开展健康知识宣讲“六进”活动，是严格落实国家卫健委“四送四进四提升”健康促进行动的具体要求。接下来，还将聚焦不同人群的健康需求，开展形式多样的宣传推介活动，全面推进美德健康和疾控知识普及，进一步提升中职学生对美德健康生活方式和各类疾病预防控制的理解和认识，引导中职学生养成健康的生活习惯，增强中职生的自我保健意识并提高防范疾病能力。</a:t>
            </a:r>
          </a:p>
        </p:txBody>
      </p:sp>
    </p:spTree>
    <p:custDataLst>
      <p:tags r:id="rId1"/>
    </p:custDataLst>
  </p:cSld>
  <p:clrMapOvr>
    <a:masterClrMapping/>
  </p:clrMapOvr>
  <p:transition spd="slow" advTm="4000">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6B026D-3FA7-6D58-37BB-F9C9BE499483}"/>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71B95B69-4C6C-C049-5287-B7C34084FFCA}"/>
              </a:ext>
            </a:extLst>
          </p:cNvPr>
          <p:cNvGrpSpPr/>
          <p:nvPr/>
        </p:nvGrpSpPr>
        <p:grpSpPr>
          <a:xfrm>
            <a:off x="723900" y="1140816"/>
            <a:ext cx="10744200" cy="5259705"/>
            <a:chOff x="1112" y="2325"/>
            <a:chExt cx="16920" cy="8283"/>
          </a:xfrm>
        </p:grpSpPr>
        <p:sp>
          <p:nvSpPr>
            <p:cNvPr id="7" name="直角三角形 6">
              <a:extLst>
                <a:ext uri="{FF2B5EF4-FFF2-40B4-BE49-F238E27FC236}">
                  <a16:creationId xmlns:a16="http://schemas.microsoft.com/office/drawing/2014/main" id="{27524E0F-3E4B-5A7F-5C0C-27F192E1A4A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1A724FD-0C26-5C81-6C6C-E8DD89B86BE2}"/>
                </a:ext>
              </a:extLst>
            </p:cNvPr>
            <p:cNvSpPr/>
            <p:nvPr>
              <p:custDataLst>
                <p:tags r:id="rId3"/>
              </p:custDataLst>
            </p:nvPr>
          </p:nvSpPr>
          <p:spPr>
            <a:xfrm>
              <a:off x="1532" y="2572"/>
              <a:ext cx="16500" cy="803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72D771D6-4FB5-F5F2-2F85-603FB35A547A}"/>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肺结核</a:t>
              </a:r>
            </a:p>
          </p:txBody>
        </p:sp>
        <p:sp>
          <p:nvSpPr>
            <p:cNvPr id="2" name="文本框 1">
              <a:extLst>
                <a:ext uri="{FF2B5EF4-FFF2-40B4-BE49-F238E27FC236}">
                  <a16:creationId xmlns:a16="http://schemas.microsoft.com/office/drawing/2014/main" id="{CE8CC69F-9C0A-24EC-637D-FF2A66A3E008}"/>
                </a:ext>
              </a:extLst>
            </p:cNvPr>
            <p:cNvSpPr txBox="1"/>
            <p:nvPr>
              <p:custDataLst>
                <p:tags r:id="rId5"/>
              </p:custDataLst>
            </p:nvPr>
          </p:nvSpPr>
          <p:spPr>
            <a:xfrm>
              <a:off x="1857" y="3583"/>
              <a:ext cx="8424"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生活指导。病人戒烟、戒酒，合理安排休息，避免劳累、情绪波动及呼吸道感染，房间应保持通风、干燥。应加强营养，以提高免疫力和促进病灶愈合。</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心理疏导。肺结核是可防可治的，只要早期发现、规律用药、定期复查，是完全能够治愈的，应树立信心。</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用药指导。坚持规律、全程、合理用药，定期复查胸片和肝、肾功能，注意观察有无药物的不良反应，如有不适及时就医，不可擅自减药、停药。</a:t>
              </a:r>
            </a:p>
          </p:txBody>
        </p:sp>
      </p:grpSp>
      <p:sp>
        <p:nvSpPr>
          <p:cNvPr id="4" name="1">
            <a:extLst>
              <a:ext uri="{FF2B5EF4-FFF2-40B4-BE49-F238E27FC236}">
                <a16:creationId xmlns:a16="http://schemas.microsoft.com/office/drawing/2014/main" id="{A147E8D1-732F-E088-9EC6-2B6AFA4BC49F}"/>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pic>
        <p:nvPicPr>
          <p:cNvPr id="3" name="图片 2">
            <a:extLst>
              <a:ext uri="{FF2B5EF4-FFF2-40B4-BE49-F238E27FC236}">
                <a16:creationId xmlns:a16="http://schemas.microsoft.com/office/drawing/2014/main" id="{1046B792-78F2-116C-2981-79C3939B3E59}"/>
              </a:ext>
            </a:extLst>
          </p:cNvPr>
          <p:cNvPicPr>
            <a:picLocks noChangeAspect="1"/>
          </p:cNvPicPr>
          <p:nvPr/>
        </p:nvPicPr>
        <p:blipFill rotWithShape="1">
          <a:blip r:embed="rId7"/>
          <a:srcRect l="18749" r="14729"/>
          <a:stretch/>
        </p:blipFill>
        <p:spPr>
          <a:xfrm>
            <a:off x="6838329" y="2062860"/>
            <a:ext cx="4337656" cy="4075406"/>
          </a:xfrm>
          <a:prstGeom prst="rect">
            <a:avLst/>
          </a:prstGeom>
        </p:spPr>
      </p:pic>
    </p:spTree>
    <p:extLst>
      <p:ext uri="{BB962C8B-B14F-4D97-AF65-F5344CB8AC3E}">
        <p14:creationId xmlns:p14="http://schemas.microsoft.com/office/powerpoint/2010/main" val="1374381075"/>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F9A56-773E-2A28-BB01-BAA0772DC027}"/>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1ACFA8A9-C4D6-6A6E-092C-5234F2B11638}"/>
              </a:ext>
            </a:extLst>
          </p:cNvPr>
          <p:cNvGrpSpPr/>
          <p:nvPr/>
        </p:nvGrpSpPr>
        <p:grpSpPr>
          <a:xfrm>
            <a:off x="723900" y="1434431"/>
            <a:ext cx="10744200" cy="4804410"/>
            <a:chOff x="1112" y="2325"/>
            <a:chExt cx="16920" cy="7566"/>
          </a:xfrm>
        </p:grpSpPr>
        <p:sp>
          <p:nvSpPr>
            <p:cNvPr id="7" name="直角三角形 6">
              <a:extLst>
                <a:ext uri="{FF2B5EF4-FFF2-40B4-BE49-F238E27FC236}">
                  <a16:creationId xmlns:a16="http://schemas.microsoft.com/office/drawing/2014/main" id="{74117A7E-C2E8-8B45-2AE1-46A82C71FC1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E6C98032-9231-2D98-F752-B118C9A992F7}"/>
                </a:ext>
              </a:extLst>
            </p:cNvPr>
            <p:cNvSpPr/>
            <p:nvPr>
              <p:custDataLst>
                <p:tags r:id="rId3"/>
              </p:custDataLst>
            </p:nvPr>
          </p:nvSpPr>
          <p:spPr>
            <a:xfrm>
              <a:off x="1532" y="2585"/>
              <a:ext cx="16500" cy="730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51BCA814-AA50-C2B0-4E63-E8316207C7EE}"/>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流行性乙型脑炎</a:t>
              </a:r>
            </a:p>
          </p:txBody>
        </p:sp>
        <p:sp>
          <p:nvSpPr>
            <p:cNvPr id="2" name="文本框 1">
              <a:extLst>
                <a:ext uri="{FF2B5EF4-FFF2-40B4-BE49-F238E27FC236}">
                  <a16:creationId xmlns:a16="http://schemas.microsoft.com/office/drawing/2014/main" id="{BA44B535-A42C-BA55-78AD-370001CB54C6}"/>
                </a:ext>
              </a:extLst>
            </p:cNvPr>
            <p:cNvSpPr txBox="1"/>
            <p:nvPr>
              <p:custDataLst>
                <p:tags r:id="rId5"/>
              </p:custDataLst>
            </p:nvPr>
          </p:nvSpPr>
          <p:spPr>
            <a:xfrm>
              <a:off x="2034" y="3543"/>
              <a:ext cx="15495"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流行性乙型脑炎简称“乙脑”， 是由乙型脑炎病毒引起的以脑实质炎症为主要病变的急性传染病，临床以高热、意识障碍、抽搐、病理反射及脑膜刺激征为特征，重症时可出现中枢性呼吸衰竭，病死率高达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20%~50%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，存活者可有后遗症。</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病原学</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乙脑病毒属黄病毒科，为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RNA</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病毒。乙脑病毒对温度、乙醚和酸敏感，易被一般消毒剂杀灭， 加热至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可灭活病毒。</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发病机制</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乙脑病毒进入人体后，先在单核巨噬细胞内繁殖，随后进入血液引起病毒血症，多数情况下乙脑病毒不侵入中枢神经系统而呈现隐性感染或轻型感染，并可获得终身免疫。</a:t>
              </a:r>
            </a:p>
          </p:txBody>
        </p:sp>
      </p:grpSp>
      <p:sp>
        <p:nvSpPr>
          <p:cNvPr id="4" name="1">
            <a:extLst>
              <a:ext uri="{FF2B5EF4-FFF2-40B4-BE49-F238E27FC236}">
                <a16:creationId xmlns:a16="http://schemas.microsoft.com/office/drawing/2014/main" id="{E47303D8-59F0-96CE-2B23-4424A18A96CF}"/>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376765803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2D1FB5-F067-3E44-C1E8-2A1165320B06}"/>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E33EC560-0A17-CC28-A5C5-7EFB788B76E4}"/>
              </a:ext>
            </a:extLst>
          </p:cNvPr>
          <p:cNvGrpSpPr/>
          <p:nvPr/>
        </p:nvGrpSpPr>
        <p:grpSpPr>
          <a:xfrm>
            <a:off x="723900" y="1266651"/>
            <a:ext cx="10744200" cy="4932680"/>
            <a:chOff x="1112" y="2325"/>
            <a:chExt cx="16920" cy="7768"/>
          </a:xfrm>
        </p:grpSpPr>
        <p:sp>
          <p:nvSpPr>
            <p:cNvPr id="7" name="直角三角形 6">
              <a:extLst>
                <a:ext uri="{FF2B5EF4-FFF2-40B4-BE49-F238E27FC236}">
                  <a16:creationId xmlns:a16="http://schemas.microsoft.com/office/drawing/2014/main" id="{0127DEFD-7A63-31F7-2948-82368F405D2E}"/>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8CEEF70-8163-B893-A752-2CB6EDFE0231}"/>
                </a:ext>
              </a:extLst>
            </p:cNvPr>
            <p:cNvSpPr/>
            <p:nvPr>
              <p:custDataLst>
                <p:tags r:id="rId3"/>
              </p:custDataLst>
            </p:nvPr>
          </p:nvSpPr>
          <p:spPr>
            <a:xfrm>
              <a:off x="1532" y="2585"/>
              <a:ext cx="16500" cy="750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88A4896A-07D6-4B8D-A4F4-0447221B619D}"/>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流行性乙型脑炎</a:t>
              </a:r>
            </a:p>
          </p:txBody>
        </p:sp>
        <p:sp>
          <p:nvSpPr>
            <p:cNvPr id="2" name="文本框 1">
              <a:extLst>
                <a:ext uri="{FF2B5EF4-FFF2-40B4-BE49-F238E27FC236}">
                  <a16:creationId xmlns:a16="http://schemas.microsoft.com/office/drawing/2014/main" id="{67EDB2BA-2347-2476-D594-C3E3A4620342}"/>
                </a:ext>
              </a:extLst>
            </p:cNvPr>
            <p:cNvSpPr txBox="1"/>
            <p:nvPr>
              <p:custDataLst>
                <p:tags r:id="rId5"/>
              </p:custDataLst>
            </p:nvPr>
          </p:nvSpPr>
          <p:spPr>
            <a:xfrm>
              <a:off x="2034" y="3292"/>
              <a:ext cx="15495"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病理</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乙脑病变范围较广，可累及脑和脊髓，以大脑皮质、间脑和中脑病变最为严重。</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其主要病理变化为：神经细胞变性、肿胀、坏死，严重时形成坏死软化灶，少数融合成块状，如不能修复则可致后遗症。</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流行病学资料</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传染源。乙脑是人畜共患病。受感染的人和动物出现病毒血症，成为传染源。其中，猪是本病的主要传染源。</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传播途径。蚊虫是乙脑的主要传播媒介。带乙脑病毒的蚊虫</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以三带喙库蚊为主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经叮咬将乙脑病毒传给人或动物。蚊感染病毒后不发病，但可携带病毒越冬、经虫卵传代，成为乙脑病毒长期的储存宿主。</a:t>
              </a:r>
            </a:p>
          </p:txBody>
        </p:sp>
      </p:grpSp>
      <p:sp>
        <p:nvSpPr>
          <p:cNvPr id="4" name="1">
            <a:extLst>
              <a:ext uri="{FF2B5EF4-FFF2-40B4-BE49-F238E27FC236}">
                <a16:creationId xmlns:a16="http://schemas.microsoft.com/office/drawing/2014/main" id="{1B1AD9B2-6664-118E-56AB-69681414A88E}"/>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1873485205"/>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6F4E33-2E7B-9AA8-B0F0-5BCF3EC02EAB}"/>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17CF9F79-B6A1-7BB9-A489-3DD7BCDE0126}"/>
              </a:ext>
            </a:extLst>
          </p:cNvPr>
          <p:cNvGrpSpPr/>
          <p:nvPr/>
        </p:nvGrpSpPr>
        <p:grpSpPr>
          <a:xfrm>
            <a:off x="723900" y="1199539"/>
            <a:ext cx="10744200" cy="4804410"/>
            <a:chOff x="1112" y="2325"/>
            <a:chExt cx="16920" cy="7566"/>
          </a:xfrm>
        </p:grpSpPr>
        <p:sp>
          <p:nvSpPr>
            <p:cNvPr id="7" name="直角三角形 6">
              <a:extLst>
                <a:ext uri="{FF2B5EF4-FFF2-40B4-BE49-F238E27FC236}">
                  <a16:creationId xmlns:a16="http://schemas.microsoft.com/office/drawing/2014/main" id="{81A6A7D1-7AC4-6CCB-7CA8-1A72F1EB5387}"/>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13ED76B7-B507-62FB-7BE3-47341F07A6C7}"/>
                </a:ext>
              </a:extLst>
            </p:cNvPr>
            <p:cNvSpPr/>
            <p:nvPr>
              <p:custDataLst>
                <p:tags r:id="rId3"/>
              </p:custDataLst>
            </p:nvPr>
          </p:nvSpPr>
          <p:spPr>
            <a:xfrm>
              <a:off x="1532" y="2585"/>
              <a:ext cx="16500" cy="730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D9B9BDB3-1A3E-AA8E-9695-2E5DAF7C2663}"/>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流行性乙型脑炎</a:t>
              </a:r>
            </a:p>
          </p:txBody>
        </p:sp>
        <p:sp>
          <p:nvSpPr>
            <p:cNvPr id="2" name="文本框 1">
              <a:extLst>
                <a:ext uri="{FF2B5EF4-FFF2-40B4-BE49-F238E27FC236}">
                  <a16:creationId xmlns:a16="http://schemas.microsoft.com/office/drawing/2014/main" id="{B58516B1-A523-A60C-70B5-42529A7B64AF}"/>
                </a:ext>
              </a:extLst>
            </p:cNvPr>
            <p:cNvSpPr txBox="1"/>
            <p:nvPr>
              <p:custDataLst>
                <p:tags r:id="rId5"/>
              </p:custDataLst>
            </p:nvPr>
          </p:nvSpPr>
          <p:spPr>
            <a:xfrm>
              <a:off x="2034" y="3491"/>
              <a:ext cx="15495"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易感人群。人群普遍易感，但大多为隐性感染，感染后可获持久免疫力。</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流行特征。乙脑流行有严格的季节性，主要流行于夏秋季，在我国集中于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月，与气温、雨量和蚊虫滋生密度高峰有关。</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临床表现</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乙脑的潜伏期为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4~21d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，一般为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10~14d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。典型乙脑的临床过程分为初期、极期、恢复期和后遗症期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期。</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初期。</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初期为发病的第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1~3d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。起病急，体温在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内高达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，伴随头痛、恶心、呕吐、嗜睡，少数患者出现颈项强直及抽搐。</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a:extLst>
              <a:ext uri="{FF2B5EF4-FFF2-40B4-BE49-F238E27FC236}">
                <a16:creationId xmlns:a16="http://schemas.microsoft.com/office/drawing/2014/main" id="{5D21F101-C76B-0B7E-9C2E-E09AA77094D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2157855145"/>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9D1037-8737-72E7-8567-4B446045296E}"/>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31DBF00C-F9DA-4C0D-B68F-D5EA74511B80}"/>
              </a:ext>
            </a:extLst>
          </p:cNvPr>
          <p:cNvGrpSpPr/>
          <p:nvPr/>
        </p:nvGrpSpPr>
        <p:grpSpPr>
          <a:xfrm>
            <a:off x="723900" y="1199539"/>
            <a:ext cx="10744200" cy="5302250"/>
            <a:chOff x="1112" y="2325"/>
            <a:chExt cx="16920" cy="8350"/>
          </a:xfrm>
        </p:grpSpPr>
        <p:sp>
          <p:nvSpPr>
            <p:cNvPr id="7" name="直角三角形 6">
              <a:extLst>
                <a:ext uri="{FF2B5EF4-FFF2-40B4-BE49-F238E27FC236}">
                  <a16:creationId xmlns:a16="http://schemas.microsoft.com/office/drawing/2014/main" id="{6AF8E1D4-9EFC-5D0F-B59D-CB0FCE7D136D}"/>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286D50EB-86B2-CB83-A205-C3F6E6B54787}"/>
                </a:ext>
              </a:extLst>
            </p:cNvPr>
            <p:cNvSpPr/>
            <p:nvPr>
              <p:custDataLst>
                <p:tags r:id="rId3"/>
              </p:custDataLst>
            </p:nvPr>
          </p:nvSpPr>
          <p:spPr>
            <a:xfrm>
              <a:off x="1532" y="2585"/>
              <a:ext cx="16500" cy="809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1530C49D-9B17-12DD-7958-84883F1572F9}"/>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流行性乙型脑炎</a:t>
              </a:r>
            </a:p>
          </p:txBody>
        </p:sp>
        <p:sp>
          <p:nvSpPr>
            <p:cNvPr id="2" name="文本框 1">
              <a:extLst>
                <a:ext uri="{FF2B5EF4-FFF2-40B4-BE49-F238E27FC236}">
                  <a16:creationId xmlns:a16="http://schemas.microsoft.com/office/drawing/2014/main" id="{EFABED65-5C1B-94D6-D337-C30EF651A0C1}"/>
                </a:ext>
              </a:extLst>
            </p:cNvPr>
            <p:cNvSpPr txBox="1"/>
            <p:nvPr>
              <p:custDataLst>
                <p:tags r:id="rId5"/>
              </p:custDataLst>
            </p:nvPr>
          </p:nvSpPr>
          <p:spPr>
            <a:xfrm>
              <a:off x="2034" y="3292"/>
              <a:ext cx="15495" cy="7266"/>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极期。</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极期为病程第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4~10d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，以脑实质受损症状为主。</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①高热。体温可高达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以上。</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②意识障碍。可有不同程度的意识障碍，如嗜睡、意识模糊、昏睡、昏迷等。</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③惊厥或抽搐。惊厥或抽搐因高热、脑实质炎症及脑水肿所致。先见于面部、眼肌、口唇的小抽搐，随后肢体阵挛性抽搐，重者全身抽搐、强直性痉挛，伴有意识障碍。</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④呼吸衰竭。主要为中枢性呼吸衰竭，其是乙脑最严重的症状，表现为呼吸节律不规则及幅度不均，最后呼吸停止。</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⑤神经系统症状和体征。主要为浅反射减退或消失，深反射先亢进后消失，病理反射如巴宾斯基征阳性，脑膜刺激征如颈项强直、克尼格式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(Kerning)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征阳性。其他可有吞咽困难、失语、听觉障碍、肢体瘫痪、精神异常、大小便失禁或尿潴留等。</a:t>
              </a:r>
            </a:p>
          </p:txBody>
        </p:sp>
      </p:grpSp>
      <p:sp>
        <p:nvSpPr>
          <p:cNvPr id="4" name="1">
            <a:extLst>
              <a:ext uri="{FF2B5EF4-FFF2-40B4-BE49-F238E27FC236}">
                <a16:creationId xmlns:a16="http://schemas.microsoft.com/office/drawing/2014/main" id="{C94E7297-10D7-54E9-66FC-5D6F57B1AA3B}"/>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102130318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79174-F54C-0507-8F44-7A858AC65797}"/>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BC4A4E57-57F6-DDCF-F5E4-4B327513A03E}"/>
              </a:ext>
            </a:extLst>
          </p:cNvPr>
          <p:cNvGrpSpPr/>
          <p:nvPr/>
        </p:nvGrpSpPr>
        <p:grpSpPr>
          <a:xfrm>
            <a:off x="723900" y="1392486"/>
            <a:ext cx="10744200" cy="4940935"/>
            <a:chOff x="1112" y="2325"/>
            <a:chExt cx="16920" cy="7781"/>
          </a:xfrm>
        </p:grpSpPr>
        <p:sp>
          <p:nvSpPr>
            <p:cNvPr id="7" name="直角三角形 6">
              <a:extLst>
                <a:ext uri="{FF2B5EF4-FFF2-40B4-BE49-F238E27FC236}">
                  <a16:creationId xmlns:a16="http://schemas.microsoft.com/office/drawing/2014/main" id="{742B7D5F-B284-6A56-5BAC-23DDD1F307C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99444AB4-E56D-5DF3-1323-47094FC95786}"/>
                </a:ext>
              </a:extLst>
            </p:cNvPr>
            <p:cNvSpPr/>
            <p:nvPr>
              <p:custDataLst>
                <p:tags r:id="rId3"/>
              </p:custDataLst>
            </p:nvPr>
          </p:nvSpPr>
          <p:spPr>
            <a:xfrm>
              <a:off x="1532" y="2585"/>
              <a:ext cx="16500" cy="752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901D5B36-4D61-2437-8819-0B068EDDAC82}"/>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流行性乙型脑炎</a:t>
              </a:r>
            </a:p>
          </p:txBody>
        </p:sp>
        <p:sp>
          <p:nvSpPr>
            <p:cNvPr id="2" name="文本框 1">
              <a:extLst>
                <a:ext uri="{FF2B5EF4-FFF2-40B4-BE49-F238E27FC236}">
                  <a16:creationId xmlns:a16="http://schemas.microsoft.com/office/drawing/2014/main" id="{C73EAF46-0127-882D-44C1-F8E584354D34}"/>
                </a:ext>
              </a:extLst>
            </p:cNvPr>
            <p:cNvSpPr txBox="1"/>
            <p:nvPr>
              <p:custDataLst>
                <p:tags r:id="rId5"/>
              </p:custDataLst>
            </p:nvPr>
          </p:nvSpPr>
          <p:spPr>
            <a:xfrm>
              <a:off x="1780" y="3308"/>
              <a:ext cx="15584"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高热、抽搐和呼吸衰竭是极期的严重症状，三者之间互相影响，可形成恶性循环，其中呼吸衰竭是乙脑最主要的致死原因。</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恢复期。恢复期的体温逐渐下降，精神、神经症状逐日好转。</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后遗症期。少数重症患者在发病半年后仍有精神、神经症状</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如反应迟钝、失语、痴呆、吞咽困难、肢体瘫痪等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，此称为后遗症。</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健康教育</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进行预防接种教育，特别应强调防蚊、灭蚊和接种乙脑疫苗的重要性。对易患家畜尤其是幼猪，在流行季节前进行疫苗接种，减少猪群的病毒血症；消灭越冬蚊和早春蚊，消灭蚊虫滋生地，用蚊帐、驱蚊剂防蚊；对易感人群预防性注射疫苗，以提高人群的特异性免疫力，减少乙型脑炎的发病。</a:t>
              </a:r>
            </a:p>
          </p:txBody>
        </p:sp>
      </p:grpSp>
      <p:sp>
        <p:nvSpPr>
          <p:cNvPr id="4" name="1">
            <a:extLst>
              <a:ext uri="{FF2B5EF4-FFF2-40B4-BE49-F238E27FC236}">
                <a16:creationId xmlns:a16="http://schemas.microsoft.com/office/drawing/2014/main" id="{2B15DA1F-7EF1-2367-B5B1-0D63C0C294E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614731005"/>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5433B-00F4-D307-3035-080F74F59CF3}"/>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F52418B2-00BE-A0D9-1476-C3096F5B4DD5}"/>
              </a:ext>
            </a:extLst>
          </p:cNvPr>
          <p:cNvGrpSpPr/>
          <p:nvPr/>
        </p:nvGrpSpPr>
        <p:grpSpPr>
          <a:xfrm>
            <a:off x="723900" y="1392486"/>
            <a:ext cx="10509250" cy="4940935"/>
            <a:chOff x="1112" y="2325"/>
            <a:chExt cx="16550" cy="7781"/>
          </a:xfrm>
        </p:grpSpPr>
        <p:sp>
          <p:nvSpPr>
            <p:cNvPr id="7" name="直角三角形 6">
              <a:extLst>
                <a:ext uri="{FF2B5EF4-FFF2-40B4-BE49-F238E27FC236}">
                  <a16:creationId xmlns:a16="http://schemas.microsoft.com/office/drawing/2014/main" id="{344B880D-E803-17CE-FBC3-4064748EDE15}"/>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FE4A9FA5-0877-2F4E-E9CC-FDAB61F7A28F}"/>
                </a:ext>
              </a:extLst>
            </p:cNvPr>
            <p:cNvSpPr/>
            <p:nvPr>
              <p:custDataLst>
                <p:tags r:id="rId3"/>
              </p:custDataLst>
            </p:nvPr>
          </p:nvSpPr>
          <p:spPr>
            <a:xfrm>
              <a:off x="1532" y="2585"/>
              <a:ext cx="16130" cy="752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683F0332-8E81-7886-03C4-6967CA1E5F14}"/>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狂犬病</a:t>
              </a:r>
            </a:p>
          </p:txBody>
        </p:sp>
        <p:sp>
          <p:nvSpPr>
            <p:cNvPr id="2" name="文本框 1">
              <a:extLst>
                <a:ext uri="{FF2B5EF4-FFF2-40B4-BE49-F238E27FC236}">
                  <a16:creationId xmlns:a16="http://schemas.microsoft.com/office/drawing/2014/main" id="{206BA3A8-1775-A227-50D6-21BC8B2B5CDB}"/>
                </a:ext>
              </a:extLst>
            </p:cNvPr>
            <p:cNvSpPr txBox="1"/>
            <p:nvPr>
              <p:custDataLst>
                <p:tags r:id="rId5"/>
              </p:custDataLst>
            </p:nvPr>
          </p:nvSpPr>
          <p:spPr>
            <a:xfrm>
              <a:off x="1780" y="3308"/>
              <a:ext cx="8549"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狂犬病又名恐水症， 是由狂犬病毒引起的，以侵犯中枢神经系统为主的急性人兽共患传染病。人主要通过被犬、猫、猪、牛、狼等动物咬伤或抓伤而感染发病，主要表现为特有的恐水、恐声、恐风、不安、咽肌痉挛、进行性瘫痪等。狂犬病迄今尚无特效治疗，病死率几乎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病原学</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狂犬病病毒对外界环境抵抗力不强，易被紫外线、季胺化合物、碘酊、高锰酸钾、乙醇、甲醛等灭活，加热至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即可杀灭。</a:t>
              </a:r>
            </a:p>
          </p:txBody>
        </p:sp>
      </p:grpSp>
      <p:sp>
        <p:nvSpPr>
          <p:cNvPr id="4" name="1">
            <a:extLst>
              <a:ext uri="{FF2B5EF4-FFF2-40B4-BE49-F238E27FC236}">
                <a16:creationId xmlns:a16="http://schemas.microsoft.com/office/drawing/2014/main" id="{DD241209-EDC7-FEF0-3A29-35221964AAA9}"/>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pic>
        <p:nvPicPr>
          <p:cNvPr id="3" name="图片 2">
            <a:extLst>
              <a:ext uri="{FF2B5EF4-FFF2-40B4-BE49-F238E27FC236}">
                <a16:creationId xmlns:a16="http://schemas.microsoft.com/office/drawing/2014/main" id="{311A6443-EAD8-BF62-C084-008EAF20372D}"/>
              </a:ext>
            </a:extLst>
          </p:cNvPr>
          <p:cNvPicPr>
            <a:picLocks noChangeAspect="1"/>
          </p:cNvPicPr>
          <p:nvPr/>
        </p:nvPicPr>
        <p:blipFill>
          <a:blip r:embed="rId7"/>
          <a:stretch>
            <a:fillRect/>
          </a:stretch>
        </p:blipFill>
        <p:spPr>
          <a:xfrm>
            <a:off x="6994842" y="2166233"/>
            <a:ext cx="4049078" cy="4049078"/>
          </a:xfrm>
          <a:prstGeom prst="rect">
            <a:avLst/>
          </a:prstGeom>
        </p:spPr>
      </p:pic>
    </p:spTree>
    <p:extLst>
      <p:ext uri="{BB962C8B-B14F-4D97-AF65-F5344CB8AC3E}">
        <p14:creationId xmlns:p14="http://schemas.microsoft.com/office/powerpoint/2010/main" val="428987523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129B5-D80B-01A0-85B2-943F60151113}"/>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9AECC5AB-1BB7-193D-69DA-6E5B10E85E40}"/>
              </a:ext>
            </a:extLst>
          </p:cNvPr>
          <p:cNvGrpSpPr/>
          <p:nvPr/>
        </p:nvGrpSpPr>
        <p:grpSpPr>
          <a:xfrm>
            <a:off x="723900" y="1392486"/>
            <a:ext cx="10744200" cy="4940935"/>
            <a:chOff x="1112" y="2325"/>
            <a:chExt cx="16920" cy="7781"/>
          </a:xfrm>
        </p:grpSpPr>
        <p:sp>
          <p:nvSpPr>
            <p:cNvPr id="7" name="直角三角形 6">
              <a:extLst>
                <a:ext uri="{FF2B5EF4-FFF2-40B4-BE49-F238E27FC236}">
                  <a16:creationId xmlns:a16="http://schemas.microsoft.com/office/drawing/2014/main" id="{4614609E-3947-C1B5-FD5E-98712B963FA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5329CFFB-89D2-65F5-3B70-B7B20B8FFB4B}"/>
                </a:ext>
              </a:extLst>
            </p:cNvPr>
            <p:cNvSpPr/>
            <p:nvPr>
              <p:custDataLst>
                <p:tags r:id="rId3"/>
              </p:custDataLst>
            </p:nvPr>
          </p:nvSpPr>
          <p:spPr>
            <a:xfrm>
              <a:off x="1532" y="2585"/>
              <a:ext cx="16500" cy="752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B895C6A4-E034-5262-A57B-DEE4C5E8A332}"/>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狂犬病</a:t>
              </a:r>
            </a:p>
          </p:txBody>
        </p:sp>
        <p:sp>
          <p:nvSpPr>
            <p:cNvPr id="2" name="文本框 1">
              <a:extLst>
                <a:ext uri="{FF2B5EF4-FFF2-40B4-BE49-F238E27FC236}">
                  <a16:creationId xmlns:a16="http://schemas.microsoft.com/office/drawing/2014/main" id="{3B35F584-C252-BA88-E7C2-008929911AD6}"/>
                </a:ext>
              </a:extLst>
            </p:cNvPr>
            <p:cNvSpPr txBox="1"/>
            <p:nvPr>
              <p:custDataLst>
                <p:tags r:id="rId5"/>
              </p:custDataLst>
            </p:nvPr>
          </p:nvSpPr>
          <p:spPr>
            <a:xfrm>
              <a:off x="1857" y="3279"/>
              <a:ext cx="15832"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发病机制</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组织内小量繁殖期。病毒侵入人体后，首先在伤口附近的肌细胞内繁殖，随后侵入周围神经，此时处于潜伏期。</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侵入中枢神经期。病毒沿周围神经向中枢神经系统呈向心性扩散，至脊髓的背根神经节再大量繁殖，随后入侵脊髓并很快到达脑部，主要侵犯脑干和小脑等处的神经细胞。</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毒向各器官扩散期。中枢神经系统的病毒向周围神经呈离心性扩散，侵入各器官组织，尤以涎腺、舌根部味蕾、嗅神经上皮等处含有的病毒数量较多。由于迷走、舌咽和舌下神经核受损，导致吞咽肌及呼吸肌痉挛，患者出现恐水、吞咽及呼吸困难等症状；交感神经受损时，出现唾液分泌增加和多汗等症状；迷走神经节、交感神经节和心脏神经节受损时，可引起患者心血管功能紊乱或猝死。</a:t>
              </a:r>
            </a:p>
          </p:txBody>
        </p:sp>
      </p:grpSp>
      <p:sp>
        <p:nvSpPr>
          <p:cNvPr id="4" name="1">
            <a:extLst>
              <a:ext uri="{FF2B5EF4-FFF2-40B4-BE49-F238E27FC236}">
                <a16:creationId xmlns:a16="http://schemas.microsoft.com/office/drawing/2014/main" id="{EFD78CD2-F2C8-0B85-DED5-CF9C7210E37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330761207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90D687-E3A3-B4EF-DF89-70D7C04BE954}"/>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F72520B8-5566-407C-0051-59E0DAF8078C}"/>
              </a:ext>
            </a:extLst>
          </p:cNvPr>
          <p:cNvGrpSpPr/>
          <p:nvPr/>
        </p:nvGrpSpPr>
        <p:grpSpPr>
          <a:xfrm>
            <a:off x="723900" y="1392486"/>
            <a:ext cx="10744200" cy="4940935"/>
            <a:chOff x="1112" y="2325"/>
            <a:chExt cx="16920" cy="7781"/>
          </a:xfrm>
        </p:grpSpPr>
        <p:sp>
          <p:nvSpPr>
            <p:cNvPr id="7" name="直角三角形 6">
              <a:extLst>
                <a:ext uri="{FF2B5EF4-FFF2-40B4-BE49-F238E27FC236}">
                  <a16:creationId xmlns:a16="http://schemas.microsoft.com/office/drawing/2014/main" id="{B395E4C5-B4C6-8A1D-E62F-9DB72DDCC75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5F55D479-A5D2-42D7-633D-2037D048A972}"/>
                </a:ext>
              </a:extLst>
            </p:cNvPr>
            <p:cNvSpPr/>
            <p:nvPr>
              <p:custDataLst>
                <p:tags r:id="rId3"/>
              </p:custDataLst>
            </p:nvPr>
          </p:nvSpPr>
          <p:spPr>
            <a:xfrm>
              <a:off x="1532" y="2585"/>
              <a:ext cx="16500" cy="752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46AA95F0-9A86-4EC1-207B-AEFC48BFEA7B}"/>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狂犬病</a:t>
              </a:r>
            </a:p>
          </p:txBody>
        </p:sp>
        <p:sp>
          <p:nvSpPr>
            <p:cNvPr id="2" name="文本框 1">
              <a:extLst>
                <a:ext uri="{FF2B5EF4-FFF2-40B4-BE49-F238E27FC236}">
                  <a16:creationId xmlns:a16="http://schemas.microsoft.com/office/drawing/2014/main" id="{10C3D8E2-0E72-8901-911E-14FCF37F8C4C}"/>
                </a:ext>
              </a:extLst>
            </p:cNvPr>
            <p:cNvSpPr txBox="1"/>
            <p:nvPr>
              <p:custDataLst>
                <p:tags r:id="rId5"/>
              </p:custDataLst>
            </p:nvPr>
          </p:nvSpPr>
          <p:spPr>
            <a:xfrm>
              <a:off x="1780" y="3352"/>
              <a:ext cx="15832"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流行病学资料</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传染源。带狂犬病毒的动物是本病的传染源，主要传染源是犬，其次为猫、猪、牛、狼。</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传播途径。狂犬病毒主要通过病兽咬伤传播，也可由染病毒的唾液经创口、抓伤、舔伤的皮肤和黏膜而感染，少数可在宰杀病兽、剥皮时感染。</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易感人群。人群普遍易感，兽医、动物饲养员及野外工作人员受感染机会较多。</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流行特征。狂犬病全国各地均有发生，发病无明显年龄差异，也无季节性。近年来随着我国养犬者逐渐增多，狂犬病疫情有上升趋势。</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临床表现</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狂犬病的潜伏期长短不一，一般为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个月。其潜伏期长短与年龄、伤口部位、深浅、人侵病毒数量和毒力等因素有关。狂犬病的典型病例临床过程分为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期，狂犬病的病程一般不超过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p:txBody>
        </p:sp>
      </p:grpSp>
      <p:sp>
        <p:nvSpPr>
          <p:cNvPr id="4" name="1">
            <a:extLst>
              <a:ext uri="{FF2B5EF4-FFF2-40B4-BE49-F238E27FC236}">
                <a16:creationId xmlns:a16="http://schemas.microsoft.com/office/drawing/2014/main" id="{B2F8EC1F-D859-4473-6A3A-AEA0236C6699}"/>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299681654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C967D1-ED4D-7FAE-3197-412B9B14E64E}"/>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B2201D5-E866-E607-176B-68A69F82C9FA}"/>
              </a:ext>
            </a:extLst>
          </p:cNvPr>
          <p:cNvGrpSpPr/>
          <p:nvPr/>
        </p:nvGrpSpPr>
        <p:grpSpPr>
          <a:xfrm>
            <a:off x="723900" y="1392486"/>
            <a:ext cx="10744200" cy="4681220"/>
            <a:chOff x="1112" y="2325"/>
            <a:chExt cx="16920" cy="7372"/>
          </a:xfrm>
        </p:grpSpPr>
        <p:sp>
          <p:nvSpPr>
            <p:cNvPr id="7" name="直角三角形 6">
              <a:extLst>
                <a:ext uri="{FF2B5EF4-FFF2-40B4-BE49-F238E27FC236}">
                  <a16:creationId xmlns:a16="http://schemas.microsoft.com/office/drawing/2014/main" id="{DC4A8435-C0EF-D82C-E1A0-3903C6C83BB2}"/>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86BEDC38-F239-10FA-E261-1270588D27B7}"/>
                </a:ext>
              </a:extLst>
            </p:cNvPr>
            <p:cNvSpPr/>
            <p:nvPr>
              <p:custDataLst>
                <p:tags r:id="rId3"/>
              </p:custDataLst>
            </p:nvPr>
          </p:nvSpPr>
          <p:spPr>
            <a:xfrm>
              <a:off x="1532" y="2585"/>
              <a:ext cx="16500" cy="711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7C8CE590-8166-88CB-CF31-2F1B000C89C9}"/>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狂犬病</a:t>
              </a:r>
            </a:p>
          </p:txBody>
        </p:sp>
        <p:sp>
          <p:nvSpPr>
            <p:cNvPr id="2" name="文本框 1">
              <a:extLst>
                <a:ext uri="{FF2B5EF4-FFF2-40B4-BE49-F238E27FC236}">
                  <a16:creationId xmlns:a16="http://schemas.microsoft.com/office/drawing/2014/main" id="{B728F6FB-DA16-4BA7-373C-E4DC90977223}"/>
                </a:ext>
              </a:extLst>
            </p:cNvPr>
            <p:cNvSpPr txBox="1"/>
            <p:nvPr>
              <p:custDataLst>
                <p:tags r:id="rId5"/>
              </p:custDataLst>
            </p:nvPr>
          </p:nvSpPr>
          <p:spPr>
            <a:xfrm>
              <a:off x="1857" y="3757"/>
              <a:ext cx="6951" cy="5303"/>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前驱期。</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前驱期，常有低热、倦怠、头痛、恶心、全身不适感，继而渐呈兴奋状态，如恐惧不安，烦躁失眠，对声、光、风等刺激敏感而有喉部紧缩感。最有意义的早期症状为愈合的伤口周围及神经支配区有痒、痛、麻及蚁走等异样感觉，发生率约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p:txBody>
        </p:sp>
      </p:grpSp>
      <p:sp>
        <p:nvSpPr>
          <p:cNvPr id="4" name="1">
            <a:extLst>
              <a:ext uri="{FF2B5EF4-FFF2-40B4-BE49-F238E27FC236}">
                <a16:creationId xmlns:a16="http://schemas.microsoft.com/office/drawing/2014/main" id="{A6773634-99F1-1813-E4C7-254B0F638A9E}"/>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pic>
        <p:nvPicPr>
          <p:cNvPr id="3" name="图片 2">
            <a:extLst>
              <a:ext uri="{FF2B5EF4-FFF2-40B4-BE49-F238E27FC236}">
                <a16:creationId xmlns:a16="http://schemas.microsoft.com/office/drawing/2014/main" id="{1E4B72B8-130F-6CD8-BC21-083693113519}"/>
              </a:ext>
            </a:extLst>
          </p:cNvPr>
          <p:cNvPicPr>
            <a:picLocks noChangeAspect="1"/>
          </p:cNvPicPr>
          <p:nvPr/>
        </p:nvPicPr>
        <p:blipFill>
          <a:blip r:embed="rId7"/>
          <a:stretch>
            <a:fillRect/>
          </a:stretch>
        </p:blipFill>
        <p:spPr>
          <a:xfrm>
            <a:off x="6096000" y="2301806"/>
            <a:ext cx="5051107" cy="3367405"/>
          </a:xfrm>
          <a:prstGeom prst="rect">
            <a:avLst/>
          </a:prstGeom>
        </p:spPr>
      </p:pic>
    </p:spTree>
    <p:extLst>
      <p:ext uri="{BB962C8B-B14F-4D97-AF65-F5344CB8AC3E}">
        <p14:creationId xmlns:p14="http://schemas.microsoft.com/office/powerpoint/2010/main" val="179502531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3"/>
          <p:cNvGrpSpPr/>
          <p:nvPr/>
        </p:nvGrpSpPr>
        <p:grpSpPr>
          <a:xfrm>
            <a:off x="3139421" y="1561551"/>
            <a:ext cx="5913158" cy="1867449"/>
            <a:chOff x="1050" y="3008"/>
            <a:chExt cx="9312" cy="2941"/>
          </a:xfrm>
        </p:grpSpPr>
        <p:sp>
          <p:nvSpPr>
            <p:cNvPr id="11" name="矩形 10"/>
            <p:cNvSpPr/>
            <p:nvPr>
              <p:custDataLst>
                <p:tags r:id="rId2"/>
              </p:custDataLst>
            </p:nvPr>
          </p:nvSpPr>
          <p:spPr>
            <a:xfrm>
              <a:off x="1050" y="4272"/>
              <a:ext cx="9271" cy="16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常见传染病及预防</a:t>
              </a:r>
            </a:p>
          </p:txBody>
        </p:sp>
        <p:sp>
          <p:nvSpPr>
            <p:cNvPr id="12" name="矩形 11"/>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单元一</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pic>
        <p:nvPicPr>
          <p:cNvPr id="8" name="图片 7" descr="卡通人物&#10;&#10;描述已自动生成">
            <a:extLst>
              <a:ext uri="{FF2B5EF4-FFF2-40B4-BE49-F238E27FC236}">
                <a16:creationId xmlns:a16="http://schemas.microsoft.com/office/drawing/2014/main" id="{A91EE7D7-3E79-57A9-D064-CB55BEA9FB7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1F440084-C9A5-D3BE-FB17-DE370B0C44A7}"/>
              </a:ext>
            </a:extLst>
          </p:cNvPr>
          <p:cNvPicPr>
            <a:picLocks noChangeAspect="1"/>
          </p:cNvPicPr>
          <p:nvPr/>
        </p:nvPicPr>
        <p:blipFill>
          <a:blip r:embed="rId6"/>
          <a:stretch>
            <a:fillRect/>
          </a:stretch>
        </p:blipFill>
        <p:spPr>
          <a:xfrm>
            <a:off x="374381" y="3160212"/>
            <a:ext cx="3802691" cy="3802691"/>
          </a:xfrm>
          <a:prstGeom prst="rect">
            <a:avLst/>
          </a:prstGeom>
        </p:spPr>
      </p:pic>
    </p:spTree>
    <p:custDataLst>
      <p:tags r:id="rId1"/>
    </p:custData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7F68B-53D9-3B13-64B2-6A93949057B9}"/>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9D52E41F-763B-85AB-2631-B2AFF176378B}"/>
              </a:ext>
            </a:extLst>
          </p:cNvPr>
          <p:cNvGrpSpPr/>
          <p:nvPr/>
        </p:nvGrpSpPr>
        <p:grpSpPr>
          <a:xfrm>
            <a:off x="723900" y="1325374"/>
            <a:ext cx="10744200" cy="5282565"/>
            <a:chOff x="1112" y="2325"/>
            <a:chExt cx="16920" cy="8319"/>
          </a:xfrm>
        </p:grpSpPr>
        <p:sp>
          <p:nvSpPr>
            <p:cNvPr id="7" name="直角三角形 6">
              <a:extLst>
                <a:ext uri="{FF2B5EF4-FFF2-40B4-BE49-F238E27FC236}">
                  <a16:creationId xmlns:a16="http://schemas.microsoft.com/office/drawing/2014/main" id="{24833AFA-4D48-8E36-8300-223B99E05900}"/>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62D86164-60B7-2A08-8049-06D38A78DDC4}"/>
                </a:ext>
              </a:extLst>
            </p:cNvPr>
            <p:cNvSpPr/>
            <p:nvPr>
              <p:custDataLst>
                <p:tags r:id="rId3"/>
              </p:custDataLst>
            </p:nvPr>
          </p:nvSpPr>
          <p:spPr>
            <a:xfrm>
              <a:off x="1532" y="2585"/>
              <a:ext cx="16500" cy="805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EB4FB2F0-376B-2CFF-D279-31988F714908}"/>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狂犬病</a:t>
              </a:r>
            </a:p>
          </p:txBody>
        </p:sp>
        <p:sp>
          <p:nvSpPr>
            <p:cNvPr id="2" name="文本框 1">
              <a:extLst>
                <a:ext uri="{FF2B5EF4-FFF2-40B4-BE49-F238E27FC236}">
                  <a16:creationId xmlns:a16="http://schemas.microsoft.com/office/drawing/2014/main" id="{7C8B128B-8ABF-22A4-8BBA-0B89F3DD94A4}"/>
                </a:ext>
              </a:extLst>
            </p:cNvPr>
            <p:cNvSpPr txBox="1"/>
            <p:nvPr>
              <p:custDataLst>
                <p:tags r:id="rId5"/>
              </p:custDataLst>
            </p:nvPr>
          </p:nvSpPr>
          <p:spPr>
            <a:xfrm>
              <a:off x="1780" y="3378"/>
              <a:ext cx="15832" cy="7266"/>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兴奋期。</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①高度兴奋，表现为表情极度恐怖、激动不安、限制其行动常会引起反抗。</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②体温升高可达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恐水。恐水是狂犬病的主要特征，典型病例出现极渴而不敢饮，闻水声、见水或仅谈论水时，便可引起咽喉肌痉挛。此外，风、光、声、触动等刺激也可引起咽喉肌痉挛，严重时出现全身肌肉阵发性抽搐，且可因呼吸肌痉挛而致呼吸困难和发绀。</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④交感神经功能亢进，表现为大量流涎、大汗淋漓、心率加快、血压升高等。</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⑤多数患者意识清晰，少数患者可出现幻听、幻觉等精神失常症状。</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麻痹期。</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在麻痹期，表现为肌肉痉挛停止，全身弛缓性瘫痪，随后逐渐进入昏迷状态，最后因呼吸和循环衰竭而死亡。</a:t>
              </a:r>
            </a:p>
          </p:txBody>
        </p:sp>
      </p:grpSp>
      <p:sp>
        <p:nvSpPr>
          <p:cNvPr id="4" name="1">
            <a:extLst>
              <a:ext uri="{FF2B5EF4-FFF2-40B4-BE49-F238E27FC236}">
                <a16:creationId xmlns:a16="http://schemas.microsoft.com/office/drawing/2014/main" id="{2AFE728E-ED22-0CE9-692E-0250B91D0763}"/>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167063959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3C77C-2650-E776-E0C2-87D9F1499AEA}"/>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D6560C70-7F09-E7A6-463C-337BDF2B81A8}"/>
              </a:ext>
            </a:extLst>
          </p:cNvPr>
          <p:cNvGrpSpPr/>
          <p:nvPr/>
        </p:nvGrpSpPr>
        <p:grpSpPr>
          <a:xfrm>
            <a:off x="723900" y="1325374"/>
            <a:ext cx="10744200" cy="4958080"/>
            <a:chOff x="1112" y="2325"/>
            <a:chExt cx="16920" cy="7808"/>
          </a:xfrm>
        </p:grpSpPr>
        <p:sp>
          <p:nvSpPr>
            <p:cNvPr id="7" name="直角三角形 6">
              <a:extLst>
                <a:ext uri="{FF2B5EF4-FFF2-40B4-BE49-F238E27FC236}">
                  <a16:creationId xmlns:a16="http://schemas.microsoft.com/office/drawing/2014/main" id="{13094711-5E0C-6AE5-5EA4-76D541C19768}"/>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38B368B2-E5E3-3112-4F2D-679F57C9F4E3}"/>
                </a:ext>
              </a:extLst>
            </p:cNvPr>
            <p:cNvSpPr/>
            <p:nvPr>
              <p:custDataLst>
                <p:tags r:id="rId3"/>
              </p:custDataLst>
            </p:nvPr>
          </p:nvSpPr>
          <p:spPr>
            <a:xfrm>
              <a:off x="1532" y="2585"/>
              <a:ext cx="16500" cy="754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996080BA-6A46-4FE7-0C21-F7BAD865518B}"/>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狂犬病</a:t>
              </a:r>
            </a:p>
          </p:txBody>
        </p:sp>
        <p:sp>
          <p:nvSpPr>
            <p:cNvPr id="2" name="文本框 1">
              <a:extLst>
                <a:ext uri="{FF2B5EF4-FFF2-40B4-BE49-F238E27FC236}">
                  <a16:creationId xmlns:a16="http://schemas.microsoft.com/office/drawing/2014/main" id="{F6539C03-E0C3-63F8-45B1-5FE838AA8BA1}"/>
                </a:ext>
              </a:extLst>
            </p:cNvPr>
            <p:cNvSpPr txBox="1"/>
            <p:nvPr>
              <p:custDataLst>
                <p:tags r:id="rId5"/>
              </p:custDataLst>
            </p:nvPr>
          </p:nvSpPr>
          <p:spPr>
            <a:xfrm>
              <a:off x="1780" y="3378"/>
              <a:ext cx="9686"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健康教育</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加强宣传狂犬病的预防知识。</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①预防关键是要消灭狂犬、野犬和对家犬进行预防接种。</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②阐明狂犬病缺乏特效治疗，“只可预防，不可治疗”，一旦发病，几乎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死亡。应广泛宣传被犬、猫</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尤其野狗、野猫</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等动物咬伤或抓伤后，应立即进行彻底的伤口处理和及时、全程、足量的狂犬疫苗接种，以减少发病的机会和提高生存率，接种疫苗期间应戒酒并多休息。</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③对野外工作人员、兽医、捕狗者和洞穴探险者等特殊人群，应实施疫苗预防接种。</a:t>
              </a:r>
            </a:p>
          </p:txBody>
        </p:sp>
      </p:grpSp>
      <p:sp>
        <p:nvSpPr>
          <p:cNvPr id="4" name="1">
            <a:extLst>
              <a:ext uri="{FF2B5EF4-FFF2-40B4-BE49-F238E27FC236}">
                <a16:creationId xmlns:a16="http://schemas.microsoft.com/office/drawing/2014/main" id="{519EA459-3D7F-E01A-BE47-514986FB080D}"/>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pic>
        <p:nvPicPr>
          <p:cNvPr id="1026" name="Picture 2" descr="疫苗接种进展如何？18岁以下人群何时能接种新冠疫苗？最新回应来了_凤凰网">
            <a:extLst>
              <a:ext uri="{FF2B5EF4-FFF2-40B4-BE49-F238E27FC236}">
                <a16:creationId xmlns:a16="http://schemas.microsoft.com/office/drawing/2014/main" id="{BB6995AD-CB72-2D3E-329A-55DEFF440898}"/>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7873" r="38592"/>
          <a:stretch/>
        </p:blipFill>
        <p:spPr bwMode="auto">
          <a:xfrm>
            <a:off x="7565366" y="2099121"/>
            <a:ext cx="3902734" cy="4093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295117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3FCC1-CC11-7838-7CC1-504B99689A3E}"/>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FE53D4AD-E6E7-B383-AA14-E6D2A414297A}"/>
              </a:ext>
            </a:extLst>
          </p:cNvPr>
          <p:cNvGrpSpPr/>
          <p:nvPr/>
        </p:nvGrpSpPr>
        <p:grpSpPr>
          <a:xfrm>
            <a:off x="723900" y="1618988"/>
            <a:ext cx="10744200" cy="4207510"/>
            <a:chOff x="1112" y="2325"/>
            <a:chExt cx="16920" cy="6626"/>
          </a:xfrm>
        </p:grpSpPr>
        <p:sp>
          <p:nvSpPr>
            <p:cNvPr id="7" name="直角三角形 6">
              <a:extLst>
                <a:ext uri="{FF2B5EF4-FFF2-40B4-BE49-F238E27FC236}">
                  <a16:creationId xmlns:a16="http://schemas.microsoft.com/office/drawing/2014/main" id="{43E5119C-6969-4D47-94E0-5AADB47D202E}"/>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143CDF65-A5F1-5BF2-C7BA-C3FCA65D4152}"/>
                </a:ext>
              </a:extLst>
            </p:cNvPr>
            <p:cNvSpPr/>
            <p:nvPr>
              <p:custDataLst>
                <p:tags r:id="rId3"/>
              </p:custDataLst>
            </p:nvPr>
          </p:nvSpPr>
          <p:spPr>
            <a:xfrm>
              <a:off x="1532" y="2585"/>
              <a:ext cx="16500" cy="636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7E5631BE-F46C-C2EE-9CEE-8F7B76BCCD65}"/>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狂犬病</a:t>
              </a:r>
            </a:p>
          </p:txBody>
        </p:sp>
        <p:sp>
          <p:nvSpPr>
            <p:cNvPr id="2" name="文本框 1">
              <a:extLst>
                <a:ext uri="{FF2B5EF4-FFF2-40B4-BE49-F238E27FC236}">
                  <a16:creationId xmlns:a16="http://schemas.microsoft.com/office/drawing/2014/main" id="{C430B748-51A7-87CC-CC66-387BECE3B935}"/>
                </a:ext>
              </a:extLst>
            </p:cNvPr>
            <p:cNvSpPr txBox="1"/>
            <p:nvPr>
              <p:custDataLst>
                <p:tags r:id="rId5"/>
              </p:custDataLst>
            </p:nvPr>
          </p:nvSpPr>
          <p:spPr>
            <a:xfrm>
              <a:off x="1780" y="3378"/>
              <a:ext cx="15832" cy="5303"/>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普及。</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病畜咬伤后伤口处理方法及时、有效地处理伤口可明显降低狂犬病的发病率。</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暴露后应尽快用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肥皂水或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苯扎溴铵溶液反复冲洗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两者不可合用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至少</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，力求祛除狗涎、挤出污血，再用大量凉开水反复冲洗后，局部用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乙醇溶液及</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碘酊反复消毒。应注意彻底冲洗以清除和消灭局部伤口的病毒，伤口较深者，要进行清创处理，如用注射器插入伤口进行灌注清洗。伤口一般不宜缝合或包扎，以便排血引流。</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使用狂犬病免疫球蛋白或免疫血清在伤口底部及周围进行局部浸润注射，每次剂量为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40IU/kg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，皮试阳性者要进行脱敏疗法。此外，还要注意预防破伤风和细菌感染。</a:t>
              </a:r>
            </a:p>
          </p:txBody>
        </p:sp>
      </p:grpSp>
      <p:sp>
        <p:nvSpPr>
          <p:cNvPr id="4" name="1">
            <a:extLst>
              <a:ext uri="{FF2B5EF4-FFF2-40B4-BE49-F238E27FC236}">
                <a16:creationId xmlns:a16="http://schemas.microsoft.com/office/drawing/2014/main" id="{E8D9E0F1-2CC6-50CD-CFED-82D6146D0EE3}"/>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149547841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37989-9D5F-0097-6D87-58DDB50B1961}"/>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43DF8424-BF5B-B118-E700-7B4E3A3DB32C}"/>
              </a:ext>
            </a:extLst>
          </p:cNvPr>
          <p:cNvGrpSpPr/>
          <p:nvPr/>
        </p:nvGrpSpPr>
        <p:grpSpPr>
          <a:xfrm>
            <a:off x="723900" y="1325374"/>
            <a:ext cx="10744200" cy="4972050"/>
            <a:chOff x="1112" y="2325"/>
            <a:chExt cx="16920" cy="7830"/>
          </a:xfrm>
        </p:grpSpPr>
        <p:sp>
          <p:nvSpPr>
            <p:cNvPr id="7" name="直角三角形 6">
              <a:extLst>
                <a:ext uri="{FF2B5EF4-FFF2-40B4-BE49-F238E27FC236}">
                  <a16:creationId xmlns:a16="http://schemas.microsoft.com/office/drawing/2014/main" id="{E17F16F4-AF2D-B489-AAF6-94710D2767F1}"/>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F3AD8A96-FC8B-A334-9855-3BA1E3EF7024}"/>
                </a:ext>
              </a:extLst>
            </p:cNvPr>
            <p:cNvSpPr/>
            <p:nvPr>
              <p:custDataLst>
                <p:tags r:id="rId3"/>
              </p:custDataLst>
            </p:nvPr>
          </p:nvSpPr>
          <p:spPr>
            <a:xfrm>
              <a:off x="1532" y="2585"/>
              <a:ext cx="16500" cy="757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26BE8A8A-D2CF-E2D8-AA2B-3C6858B83131}"/>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狂犬病</a:t>
              </a:r>
            </a:p>
          </p:txBody>
        </p:sp>
        <p:sp>
          <p:nvSpPr>
            <p:cNvPr id="2" name="文本框 1">
              <a:extLst>
                <a:ext uri="{FF2B5EF4-FFF2-40B4-BE49-F238E27FC236}">
                  <a16:creationId xmlns:a16="http://schemas.microsoft.com/office/drawing/2014/main" id="{3E38C09E-6595-0EF2-0524-6FB5DB4F8D70}"/>
                </a:ext>
              </a:extLst>
            </p:cNvPr>
            <p:cNvSpPr txBox="1"/>
            <p:nvPr>
              <p:custDataLst>
                <p:tags r:id="rId5"/>
              </p:custDataLst>
            </p:nvPr>
          </p:nvSpPr>
          <p:spPr>
            <a:xfrm>
              <a:off x="1780" y="3378"/>
              <a:ext cx="9567"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宣传预防接种的重要性。</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①疫苗接种。如暴露前预防疫苗，接种</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次，每次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2mL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，肌内注射，于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21d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接种；如暴露后预防疫苗，采用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针免疫方案，即咬伤后第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14d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各肌内注射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2mL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；对被严重咬伤者</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如伤口在手指、头颈部或多处受伤</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，疫苗可用全程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针预防，即当日至第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每日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针，后于第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14d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90d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再各注射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针。</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②免疫球蛋白接种。采用人抗狂犬病毒免疫球蛋白</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 RIG)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每次剂量为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20IU/kg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总量的一半在伤口进行局部浸润注射，余量在臀部肌注。</a:t>
              </a:r>
            </a:p>
          </p:txBody>
        </p:sp>
      </p:grpSp>
      <p:sp>
        <p:nvSpPr>
          <p:cNvPr id="4" name="1">
            <a:extLst>
              <a:ext uri="{FF2B5EF4-FFF2-40B4-BE49-F238E27FC236}">
                <a16:creationId xmlns:a16="http://schemas.microsoft.com/office/drawing/2014/main" id="{9AA1EBA9-6D6C-D1BC-52A8-4833D2E4A5C2}"/>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pic>
        <p:nvPicPr>
          <p:cNvPr id="3" name="图片 2">
            <a:extLst>
              <a:ext uri="{FF2B5EF4-FFF2-40B4-BE49-F238E27FC236}">
                <a16:creationId xmlns:a16="http://schemas.microsoft.com/office/drawing/2014/main" id="{0858DCB9-7C65-5349-DC8E-41C80AFB864C}"/>
              </a:ext>
            </a:extLst>
          </p:cNvPr>
          <p:cNvPicPr>
            <a:picLocks noChangeAspect="1"/>
          </p:cNvPicPr>
          <p:nvPr/>
        </p:nvPicPr>
        <p:blipFill rotWithShape="1">
          <a:blip r:embed="rId7"/>
          <a:srcRect r="37090"/>
          <a:stretch/>
        </p:blipFill>
        <p:spPr>
          <a:xfrm>
            <a:off x="7496175" y="1994029"/>
            <a:ext cx="3971925" cy="4198620"/>
          </a:xfrm>
          <a:prstGeom prst="rect">
            <a:avLst/>
          </a:prstGeom>
        </p:spPr>
      </p:pic>
    </p:spTree>
    <p:extLst>
      <p:ext uri="{BB962C8B-B14F-4D97-AF65-F5344CB8AC3E}">
        <p14:creationId xmlns:p14="http://schemas.microsoft.com/office/powerpoint/2010/main" val="150340920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E824E-D877-C44E-3333-DF0900E5F5E9}"/>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4299E57-21DB-5AEE-7A03-B2975AA22143}"/>
              </a:ext>
            </a:extLst>
          </p:cNvPr>
          <p:cNvGrpSpPr/>
          <p:nvPr/>
        </p:nvGrpSpPr>
        <p:grpSpPr>
          <a:xfrm>
            <a:off x="723900" y="1316985"/>
            <a:ext cx="10744200" cy="4963160"/>
            <a:chOff x="1112" y="2325"/>
            <a:chExt cx="16920" cy="7816"/>
          </a:xfrm>
        </p:grpSpPr>
        <p:sp>
          <p:nvSpPr>
            <p:cNvPr id="7" name="直角三角形 6">
              <a:extLst>
                <a:ext uri="{FF2B5EF4-FFF2-40B4-BE49-F238E27FC236}">
                  <a16:creationId xmlns:a16="http://schemas.microsoft.com/office/drawing/2014/main" id="{D17ECC17-D900-DD80-DFE7-41E77C74A417}"/>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87D8BD54-C9F3-DA36-B1F4-7A66707D2287}"/>
                </a:ext>
              </a:extLst>
            </p:cNvPr>
            <p:cNvSpPr/>
            <p:nvPr>
              <p:custDataLst>
                <p:tags r:id="rId3"/>
              </p:custDataLst>
            </p:nvPr>
          </p:nvSpPr>
          <p:spPr>
            <a:xfrm>
              <a:off x="1532" y="2587"/>
              <a:ext cx="16500" cy="755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DE4599D1-2CBE-4576-0D59-F052A7903061}"/>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人感染高致病性禽流感</a:t>
              </a:r>
            </a:p>
          </p:txBody>
        </p:sp>
        <p:sp>
          <p:nvSpPr>
            <p:cNvPr id="2" name="文本框 1">
              <a:extLst>
                <a:ext uri="{FF2B5EF4-FFF2-40B4-BE49-F238E27FC236}">
                  <a16:creationId xmlns:a16="http://schemas.microsoft.com/office/drawing/2014/main" id="{48C5D708-5F2B-B6A2-FE9C-21BE2EA3F608}"/>
                </a:ext>
              </a:extLst>
            </p:cNvPr>
            <p:cNvSpPr txBox="1"/>
            <p:nvPr>
              <p:custDataLst>
                <p:tags r:id="rId5"/>
              </p:custDataLst>
            </p:nvPr>
          </p:nvSpPr>
          <p:spPr>
            <a:xfrm>
              <a:off x="1887" y="3305"/>
              <a:ext cx="15725"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人感染高致病性禽流感简称“人禽流感”，是由禽甲型流感病毒某些亚型中的一些毒株</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H5N1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H7N7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引起的人类急性呼吸道传染病，是人、禽共患的高致病性传染病，以呼吸道症状为主，严重者可因全身多脏器功能衰竭、败血性休克而死亡。</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病原学</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禽流感病毒（</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AIV</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）属正黏病毒科甲型流感病毒属，目前可分为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亚型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(H1~H16)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亚型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(N1~N9)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。禽甲型流感病毒除感染禽外，还可感染人、猪、马、水貂和海洋哺乳动物。截至目前，已证实感染人的禽流感病毒亚型为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H5N1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H9N2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H7N7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H7N2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H7N3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等， 其中感染</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H5N1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的患者病情重，病死率高。</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AIV</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对乙醚、氯仿、丙酮等有机溶剂均敏感。常用消毒剂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如氧化剂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将其灭活，其对热较敏感，加热至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30min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或煮沸</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(100℃)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可灭活。对裸露的病毒用紫外线直接照射，可迅速破坏其活性。</a:t>
              </a:r>
            </a:p>
          </p:txBody>
        </p:sp>
      </p:grpSp>
      <p:sp>
        <p:nvSpPr>
          <p:cNvPr id="4" name="1">
            <a:extLst>
              <a:ext uri="{FF2B5EF4-FFF2-40B4-BE49-F238E27FC236}">
                <a16:creationId xmlns:a16="http://schemas.microsoft.com/office/drawing/2014/main" id="{96B2EB75-E7F6-0CFE-330B-5639A2843BB3}"/>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155263220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683878-29CB-1731-59FD-85C59CBBC324}"/>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014A333-9D53-E9B1-ACB5-673962777BAD}"/>
              </a:ext>
            </a:extLst>
          </p:cNvPr>
          <p:cNvGrpSpPr/>
          <p:nvPr/>
        </p:nvGrpSpPr>
        <p:grpSpPr>
          <a:xfrm>
            <a:off x="723900" y="1316985"/>
            <a:ext cx="10744200" cy="4963160"/>
            <a:chOff x="1112" y="2325"/>
            <a:chExt cx="16920" cy="7816"/>
          </a:xfrm>
        </p:grpSpPr>
        <p:sp>
          <p:nvSpPr>
            <p:cNvPr id="7" name="直角三角形 6">
              <a:extLst>
                <a:ext uri="{FF2B5EF4-FFF2-40B4-BE49-F238E27FC236}">
                  <a16:creationId xmlns:a16="http://schemas.microsoft.com/office/drawing/2014/main" id="{DB04D58B-8B82-3E98-31DF-AC4F74FCBA0F}"/>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9DEBD0B-29C1-7F99-C5F5-74A4D88CD99B}"/>
                </a:ext>
              </a:extLst>
            </p:cNvPr>
            <p:cNvSpPr/>
            <p:nvPr>
              <p:custDataLst>
                <p:tags r:id="rId3"/>
              </p:custDataLst>
            </p:nvPr>
          </p:nvSpPr>
          <p:spPr>
            <a:xfrm>
              <a:off x="1532" y="2587"/>
              <a:ext cx="16500" cy="755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3B44F23-A7F3-2ED3-746F-1211D35FAE52}"/>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人感染高致病性禽流感</a:t>
              </a:r>
            </a:p>
          </p:txBody>
        </p:sp>
        <p:sp>
          <p:nvSpPr>
            <p:cNvPr id="2" name="文本框 1">
              <a:extLst>
                <a:ext uri="{FF2B5EF4-FFF2-40B4-BE49-F238E27FC236}">
                  <a16:creationId xmlns:a16="http://schemas.microsoft.com/office/drawing/2014/main" id="{48263E97-0755-98D9-13FC-73477D480D74}"/>
                </a:ext>
              </a:extLst>
            </p:cNvPr>
            <p:cNvSpPr txBox="1"/>
            <p:nvPr>
              <p:custDataLst>
                <p:tags r:id="rId5"/>
              </p:custDataLst>
            </p:nvPr>
          </p:nvSpPr>
          <p:spPr>
            <a:xfrm>
              <a:off x="1887" y="3305"/>
              <a:ext cx="15725"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发病机制</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AIV</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经呼吸道黏膜等感染人体后， 在人体中快速复制， 使人体免疫偏移， 出现炎症， 从而导致由于免疫抑制引起的继发感染。</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流行病学资料</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传染源。</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AIV</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的传染源主要是患禽流感或携带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 IV</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的鸡、鸭、鹅等禽类， 野禽在禽流感的自然传播中起着非常重要的作用。目前尚无人与人之间传播的确切证据。</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传播途径。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AIV</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经呼吸道传播， 也可通过密切接触感染家禽的分泌物和排泄物， 或接触被病毒污染的物品、水等被感染，直接接触病毒毒株也可被感染。</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易患人群。人群普遍易感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AIV</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岁以下儿童的感染率较高， 病情较重。</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流行特征。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AIV</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呈散发性， 冬、春季发病率高。</a:t>
              </a:r>
            </a:p>
          </p:txBody>
        </p:sp>
      </p:grpSp>
      <p:sp>
        <p:nvSpPr>
          <p:cNvPr id="4" name="1">
            <a:extLst>
              <a:ext uri="{FF2B5EF4-FFF2-40B4-BE49-F238E27FC236}">
                <a16:creationId xmlns:a16="http://schemas.microsoft.com/office/drawing/2014/main" id="{69E507B5-E2FE-D3C0-729F-046A6537EABE}"/>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281604434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A10F3-E35F-87FF-1F90-8C01858F8E97}"/>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4A54928E-1F88-9FF0-8578-5E38C13FFFB8}"/>
              </a:ext>
            </a:extLst>
          </p:cNvPr>
          <p:cNvGrpSpPr/>
          <p:nvPr/>
        </p:nvGrpSpPr>
        <p:grpSpPr>
          <a:xfrm>
            <a:off x="723900" y="1316985"/>
            <a:ext cx="10744200" cy="4963160"/>
            <a:chOff x="1112" y="2325"/>
            <a:chExt cx="16920" cy="7816"/>
          </a:xfrm>
        </p:grpSpPr>
        <p:sp>
          <p:nvSpPr>
            <p:cNvPr id="7" name="直角三角形 6">
              <a:extLst>
                <a:ext uri="{FF2B5EF4-FFF2-40B4-BE49-F238E27FC236}">
                  <a16:creationId xmlns:a16="http://schemas.microsoft.com/office/drawing/2014/main" id="{83A802F6-FB51-550D-4A93-5E7BCAAB61C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9F8B716E-4E91-7EE1-77FA-526C269A7A03}"/>
                </a:ext>
              </a:extLst>
            </p:cNvPr>
            <p:cNvSpPr/>
            <p:nvPr>
              <p:custDataLst>
                <p:tags r:id="rId3"/>
              </p:custDataLst>
            </p:nvPr>
          </p:nvSpPr>
          <p:spPr>
            <a:xfrm>
              <a:off x="1532" y="2587"/>
              <a:ext cx="16500" cy="755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4B47812E-FA9E-4749-185C-C0278193B48D}"/>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人感染高致病性禽流感</a:t>
              </a:r>
            </a:p>
          </p:txBody>
        </p:sp>
        <p:sp>
          <p:nvSpPr>
            <p:cNvPr id="2" name="文本框 1">
              <a:extLst>
                <a:ext uri="{FF2B5EF4-FFF2-40B4-BE49-F238E27FC236}">
                  <a16:creationId xmlns:a16="http://schemas.microsoft.com/office/drawing/2014/main" id="{74D296C1-3F28-77FE-246F-56335933BC58}"/>
                </a:ext>
              </a:extLst>
            </p:cNvPr>
            <p:cNvSpPr txBox="1"/>
            <p:nvPr>
              <p:custDataLst>
                <p:tags r:id="rId5"/>
              </p:custDataLst>
            </p:nvPr>
          </p:nvSpPr>
          <p:spPr>
            <a:xfrm>
              <a:off x="1887" y="3305"/>
              <a:ext cx="9024"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临床表现</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AIV</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的潜伏期为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1~7d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全身症状。急性起病，早期表现类似普通型流感，主要为发热，体温多在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以上、持续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2~3d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，伴有流涕、鼻塞、咳嗽、咽痛、头痛、肌肉酸痛和全身不适；部分有恶心、腹痛、腹泻、稀水样便等消化道症状。</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重症表现。高热不退，病情发展迅速，有明显的肺实变体征，可出现急性肺损伤、急性呼吸窘迫综合征、肺出血、胸腔积液、全血细胞减少、多脏器功能衰竭、休克及瑞氏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(Reye)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综合征等多种并发症。</a:t>
              </a:r>
            </a:p>
          </p:txBody>
        </p:sp>
      </p:grpSp>
      <p:sp>
        <p:nvSpPr>
          <p:cNvPr id="4" name="1">
            <a:extLst>
              <a:ext uri="{FF2B5EF4-FFF2-40B4-BE49-F238E27FC236}">
                <a16:creationId xmlns:a16="http://schemas.microsoft.com/office/drawing/2014/main" id="{08970CCE-468C-BDA0-498C-16F3432FEAD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pic>
        <p:nvPicPr>
          <p:cNvPr id="3" name="图片 2">
            <a:extLst>
              <a:ext uri="{FF2B5EF4-FFF2-40B4-BE49-F238E27FC236}">
                <a16:creationId xmlns:a16="http://schemas.microsoft.com/office/drawing/2014/main" id="{19B72B1B-A7FD-D653-2C2C-B4FCB1999BBD}"/>
              </a:ext>
            </a:extLst>
          </p:cNvPr>
          <p:cNvPicPr>
            <a:picLocks noChangeAspect="1"/>
          </p:cNvPicPr>
          <p:nvPr/>
        </p:nvPicPr>
        <p:blipFill rotWithShape="1">
          <a:blip r:embed="rId7"/>
          <a:srcRect l="16656" r="16656"/>
          <a:stretch/>
        </p:blipFill>
        <p:spPr>
          <a:xfrm>
            <a:off x="7183596" y="2090732"/>
            <a:ext cx="4047173" cy="4047173"/>
          </a:xfrm>
          <a:prstGeom prst="rect">
            <a:avLst/>
          </a:prstGeom>
        </p:spPr>
      </p:pic>
    </p:spTree>
    <p:extLst>
      <p:ext uri="{BB962C8B-B14F-4D97-AF65-F5344CB8AC3E}">
        <p14:creationId xmlns:p14="http://schemas.microsoft.com/office/powerpoint/2010/main" val="11518521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3B89B2-87B8-B697-832B-788987485127}"/>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79E419E4-A4A7-2829-5EB4-74F0F23D33B9}"/>
              </a:ext>
            </a:extLst>
          </p:cNvPr>
          <p:cNvGrpSpPr/>
          <p:nvPr/>
        </p:nvGrpSpPr>
        <p:grpSpPr>
          <a:xfrm>
            <a:off x="723900" y="1316985"/>
            <a:ext cx="10744200" cy="4963160"/>
            <a:chOff x="1112" y="2325"/>
            <a:chExt cx="16920" cy="7816"/>
          </a:xfrm>
        </p:grpSpPr>
        <p:sp>
          <p:nvSpPr>
            <p:cNvPr id="7" name="直角三角形 6">
              <a:extLst>
                <a:ext uri="{FF2B5EF4-FFF2-40B4-BE49-F238E27FC236}">
                  <a16:creationId xmlns:a16="http://schemas.microsoft.com/office/drawing/2014/main" id="{BF42B585-7296-CC4B-761A-9EA0B3313C9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1EB55458-09FD-48F5-CB71-705B10BAEEA0}"/>
                </a:ext>
              </a:extLst>
            </p:cNvPr>
            <p:cNvSpPr/>
            <p:nvPr>
              <p:custDataLst>
                <p:tags r:id="rId3"/>
              </p:custDataLst>
            </p:nvPr>
          </p:nvSpPr>
          <p:spPr>
            <a:xfrm>
              <a:off x="1532" y="2587"/>
              <a:ext cx="16500" cy="755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53D1C303-B2EF-14A3-13B4-A54D99EE1333}"/>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人感染高致病性禽流感</a:t>
              </a:r>
            </a:p>
          </p:txBody>
        </p:sp>
        <p:sp>
          <p:nvSpPr>
            <p:cNvPr id="2" name="文本框 1">
              <a:extLst>
                <a:ext uri="{FF2B5EF4-FFF2-40B4-BE49-F238E27FC236}">
                  <a16:creationId xmlns:a16="http://schemas.microsoft.com/office/drawing/2014/main" id="{528820CE-930D-E794-B37A-C234DD01BA72}"/>
                </a:ext>
              </a:extLst>
            </p:cNvPr>
            <p:cNvSpPr txBox="1"/>
            <p:nvPr>
              <p:custDataLst>
                <p:tags r:id="rId5"/>
              </p:custDataLst>
            </p:nvPr>
          </p:nvSpPr>
          <p:spPr>
            <a:xfrm>
              <a:off x="1887" y="3305"/>
              <a:ext cx="10787"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健康教育</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保持室内卫生，注意通风换气。</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注意饮食卫生，不喝生水，不吃未煮熟的肉类及蛋类等食品，不进食病死的禽类，不食用表面粗糙、有小突起的可疑病禽蛋。</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注意个人防护，尽量不与活禽接触，不直接接触病禽及其排泄物、分泌物。因职业关系必须接触者，工作期间应戴口罩、穿工作服、勤洗手。</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不到疫区旅行。若有流行病学接触史，一周内出现流感样临床表现者，应到医院进行医学观察，可口服神经氨酸酶抑制剂进行预防。</a:t>
              </a:r>
            </a:p>
          </p:txBody>
        </p:sp>
      </p:grpSp>
      <p:sp>
        <p:nvSpPr>
          <p:cNvPr id="4" name="1">
            <a:extLst>
              <a:ext uri="{FF2B5EF4-FFF2-40B4-BE49-F238E27FC236}">
                <a16:creationId xmlns:a16="http://schemas.microsoft.com/office/drawing/2014/main" id="{3E504A3A-1593-00A9-DB4B-15A18B6E6B1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pic>
        <p:nvPicPr>
          <p:cNvPr id="3" name="图片 2">
            <a:extLst>
              <a:ext uri="{FF2B5EF4-FFF2-40B4-BE49-F238E27FC236}">
                <a16:creationId xmlns:a16="http://schemas.microsoft.com/office/drawing/2014/main" id="{36E8A88A-86C8-7EF6-51F9-EB7C8B05AD5D}"/>
              </a:ext>
            </a:extLst>
          </p:cNvPr>
          <p:cNvPicPr>
            <a:picLocks noChangeAspect="1"/>
          </p:cNvPicPr>
          <p:nvPr/>
        </p:nvPicPr>
        <p:blipFill>
          <a:blip r:embed="rId7"/>
          <a:stretch>
            <a:fillRect/>
          </a:stretch>
        </p:blipFill>
        <p:spPr>
          <a:xfrm>
            <a:off x="8193238" y="2461401"/>
            <a:ext cx="3147393" cy="3154387"/>
          </a:xfrm>
          <a:prstGeom prst="rect">
            <a:avLst/>
          </a:prstGeom>
        </p:spPr>
      </p:pic>
    </p:spTree>
    <p:extLst>
      <p:ext uri="{BB962C8B-B14F-4D97-AF65-F5344CB8AC3E}">
        <p14:creationId xmlns:p14="http://schemas.microsoft.com/office/powerpoint/2010/main" val="318857852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90FF3A-9A2C-DD4F-05DF-F7A8353855CC}"/>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DE4897D-4D3E-C4A9-3D26-CF58A31B76B3}"/>
              </a:ext>
            </a:extLst>
          </p:cNvPr>
          <p:cNvGrpSpPr/>
          <p:nvPr/>
        </p:nvGrpSpPr>
        <p:grpSpPr>
          <a:xfrm>
            <a:off x="723900" y="1316985"/>
            <a:ext cx="10744200" cy="4893945"/>
            <a:chOff x="1112" y="2325"/>
            <a:chExt cx="16920" cy="7707"/>
          </a:xfrm>
        </p:grpSpPr>
        <p:sp>
          <p:nvSpPr>
            <p:cNvPr id="7" name="直角三角形 6">
              <a:extLst>
                <a:ext uri="{FF2B5EF4-FFF2-40B4-BE49-F238E27FC236}">
                  <a16:creationId xmlns:a16="http://schemas.microsoft.com/office/drawing/2014/main" id="{BB8D2AD4-3D1A-7E51-EAEF-EACEAAAAF9F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D7957B9C-D324-E419-B37E-8486B26CA0EE}"/>
                </a:ext>
              </a:extLst>
            </p:cNvPr>
            <p:cNvSpPr/>
            <p:nvPr>
              <p:custDataLst>
                <p:tags r:id="rId3"/>
              </p:custDataLst>
            </p:nvPr>
          </p:nvSpPr>
          <p:spPr>
            <a:xfrm>
              <a:off x="1532" y="3175"/>
              <a:ext cx="16500" cy="685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B209DB67-5B03-C91C-6CF8-22278325BCF8}"/>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细菌性痢疾</a:t>
              </a:r>
            </a:p>
          </p:txBody>
        </p:sp>
        <p:sp>
          <p:nvSpPr>
            <p:cNvPr id="2" name="文本框 1">
              <a:extLst>
                <a:ext uri="{FF2B5EF4-FFF2-40B4-BE49-F238E27FC236}">
                  <a16:creationId xmlns:a16="http://schemas.microsoft.com/office/drawing/2014/main" id="{4E5EC05D-F528-B6BF-03B5-ABA44A981DB2}"/>
                </a:ext>
              </a:extLst>
            </p:cNvPr>
            <p:cNvSpPr txBox="1"/>
            <p:nvPr>
              <p:custDataLst>
                <p:tags r:id="rId5"/>
              </p:custDataLst>
            </p:nvPr>
          </p:nvSpPr>
          <p:spPr>
            <a:xfrm>
              <a:off x="1857" y="3193"/>
              <a:ext cx="9336"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细菌性痢疾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(Bacillary Dysentery)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简称菌痢，是由志贺菌属细菌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痢疾杆菌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引起的肠道传染病。其临床主要表现为腹痛、腹泻、黏液脓血便和里急后重，伴有发热及全身毒血症状，严重者有感染性休克和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中毒性脑病。</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病原学</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痢疾杆菌分为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个群、</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个血清型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不包括亚型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群志贺菌、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群福氏菌、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C</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群鲍氏菌及</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群宋内菌。我国流行的菌群以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群为主。</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日光直接照射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，加热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，煮沸</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都可将其杀灭。</a:t>
              </a:r>
            </a:p>
          </p:txBody>
        </p:sp>
      </p:grpSp>
      <p:sp>
        <p:nvSpPr>
          <p:cNvPr id="4" name="1">
            <a:extLst>
              <a:ext uri="{FF2B5EF4-FFF2-40B4-BE49-F238E27FC236}">
                <a16:creationId xmlns:a16="http://schemas.microsoft.com/office/drawing/2014/main" id="{96639509-CEB1-4495-5436-7BCE9A219F9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pic>
        <p:nvPicPr>
          <p:cNvPr id="3" name="图片 2">
            <a:extLst>
              <a:ext uri="{FF2B5EF4-FFF2-40B4-BE49-F238E27FC236}">
                <a16:creationId xmlns:a16="http://schemas.microsoft.com/office/drawing/2014/main" id="{C5C10E00-CF4D-77DB-F5F0-42E9B73FEF7C}"/>
              </a:ext>
            </a:extLst>
          </p:cNvPr>
          <p:cNvPicPr>
            <a:picLocks noChangeAspect="1"/>
          </p:cNvPicPr>
          <p:nvPr/>
        </p:nvPicPr>
        <p:blipFill rotWithShape="1">
          <a:blip r:embed="rId7"/>
          <a:srcRect t="2298" b="11364"/>
          <a:stretch/>
        </p:blipFill>
        <p:spPr>
          <a:xfrm>
            <a:off x="7496175" y="2082219"/>
            <a:ext cx="3770512" cy="3770512"/>
          </a:xfrm>
          <a:prstGeom prst="rect">
            <a:avLst/>
          </a:prstGeom>
        </p:spPr>
      </p:pic>
    </p:spTree>
    <p:extLst>
      <p:ext uri="{BB962C8B-B14F-4D97-AF65-F5344CB8AC3E}">
        <p14:creationId xmlns:p14="http://schemas.microsoft.com/office/powerpoint/2010/main" val="370778148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B09C1-B4E4-9F2D-49FA-977C882F26B0}"/>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D6C434A7-1ACD-EF9E-DB93-01928629DA0A}"/>
              </a:ext>
            </a:extLst>
          </p:cNvPr>
          <p:cNvGrpSpPr/>
          <p:nvPr/>
        </p:nvGrpSpPr>
        <p:grpSpPr>
          <a:xfrm>
            <a:off x="723900" y="1316985"/>
            <a:ext cx="10744200" cy="4919980"/>
            <a:chOff x="1112" y="2325"/>
            <a:chExt cx="16920" cy="7748"/>
          </a:xfrm>
        </p:grpSpPr>
        <p:sp>
          <p:nvSpPr>
            <p:cNvPr id="7" name="直角三角形 6">
              <a:extLst>
                <a:ext uri="{FF2B5EF4-FFF2-40B4-BE49-F238E27FC236}">
                  <a16:creationId xmlns:a16="http://schemas.microsoft.com/office/drawing/2014/main" id="{A968A013-6EEA-7098-C63B-BEB3AFC24579}"/>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657DD856-60F3-49A3-996E-A78E2D338C7B}"/>
                </a:ext>
              </a:extLst>
            </p:cNvPr>
            <p:cNvSpPr/>
            <p:nvPr>
              <p:custDataLst>
                <p:tags r:id="rId3"/>
              </p:custDataLst>
            </p:nvPr>
          </p:nvSpPr>
          <p:spPr>
            <a:xfrm>
              <a:off x="1532" y="3175"/>
              <a:ext cx="16500" cy="689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C6817D22-F918-B977-B939-9E003B39FE2A}"/>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细菌性痢疾</a:t>
              </a:r>
            </a:p>
          </p:txBody>
        </p:sp>
        <p:sp>
          <p:nvSpPr>
            <p:cNvPr id="2" name="文本框 1">
              <a:extLst>
                <a:ext uri="{FF2B5EF4-FFF2-40B4-BE49-F238E27FC236}">
                  <a16:creationId xmlns:a16="http://schemas.microsoft.com/office/drawing/2014/main" id="{F019AB3C-6916-BEED-3280-144641C04434}"/>
                </a:ext>
              </a:extLst>
            </p:cNvPr>
            <p:cNvSpPr txBox="1"/>
            <p:nvPr>
              <p:custDataLst>
                <p:tags r:id="rId5"/>
              </p:custDataLst>
            </p:nvPr>
          </p:nvSpPr>
          <p:spPr>
            <a:xfrm>
              <a:off x="1857" y="3193"/>
              <a:ext cx="9173"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发病机制</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痢疾杆菌进入消化道后，大部分被胃酸杀死，当细菌数量过多或机体免疫力低下时，未被消灭的细菌侵入乙状结肠与直肠的黏膜和固有层中繁殖，产生内、外毒素，引起肠黏膜炎症反应和固有层小血管循环障碍、坏死、溃疡，临床表现为腹痛、腹泻、脓血便。痢疾杆菌释放的内毒素不但可引起全身毒血症，而且可致血管活性物质增加，引起急性微循环障碍，导致血栓形成和弥漫性血管内凝血</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(DIC)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发生， 使重要器官的功能衰竭， 从而出现感染性休克、脑水肿、脑疝、呼吸衰竭等症状。</a:t>
              </a:r>
            </a:p>
          </p:txBody>
        </p:sp>
      </p:grpSp>
      <p:sp>
        <p:nvSpPr>
          <p:cNvPr id="4" name="1">
            <a:extLst>
              <a:ext uri="{FF2B5EF4-FFF2-40B4-BE49-F238E27FC236}">
                <a16:creationId xmlns:a16="http://schemas.microsoft.com/office/drawing/2014/main" id="{2B07DE07-1F72-5BE7-1259-F958F98E35E4}"/>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pic>
        <p:nvPicPr>
          <p:cNvPr id="3" name="图片 2">
            <a:extLst>
              <a:ext uri="{FF2B5EF4-FFF2-40B4-BE49-F238E27FC236}">
                <a16:creationId xmlns:a16="http://schemas.microsoft.com/office/drawing/2014/main" id="{0C197F42-281C-11DB-A38B-72C8D58FCEBD}"/>
              </a:ext>
            </a:extLst>
          </p:cNvPr>
          <p:cNvPicPr>
            <a:picLocks noChangeAspect="1"/>
          </p:cNvPicPr>
          <p:nvPr/>
        </p:nvPicPr>
        <p:blipFill rotWithShape="1">
          <a:blip r:embed="rId7"/>
          <a:srcRect r="35535"/>
          <a:stretch/>
        </p:blipFill>
        <p:spPr>
          <a:xfrm>
            <a:off x="7402860" y="2327270"/>
            <a:ext cx="3684210" cy="3638550"/>
          </a:xfrm>
          <a:prstGeom prst="rect">
            <a:avLst/>
          </a:prstGeom>
        </p:spPr>
      </p:pic>
    </p:spTree>
    <p:extLst>
      <p:ext uri="{BB962C8B-B14F-4D97-AF65-F5344CB8AC3E}">
        <p14:creationId xmlns:p14="http://schemas.microsoft.com/office/powerpoint/2010/main" val="376544875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1494790" y="1705332"/>
            <a:ext cx="9202420" cy="4008277"/>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熟悉常见的传染病分类。</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明确如何对常见传染病进行预防。</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通过对常见传染病及预防知识的学习，有效掌握相关知识，对健康产生积极影响。</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养成健康的生活方式，树立终身参与体育锻炼的习惯。</a:t>
            </a:r>
          </a:p>
        </p:txBody>
      </p:sp>
    </p:spTree>
  </p:cSld>
  <p:clrMapOvr>
    <a:masterClrMapping/>
  </p:clrMapOvr>
  <p:transition spd="slow" advTm="4000">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E61BD-2F57-BF94-66E1-25CA0A302A41}"/>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6B4EBBC8-7988-2318-F659-34836857D2E1}"/>
              </a:ext>
            </a:extLst>
          </p:cNvPr>
          <p:cNvGrpSpPr/>
          <p:nvPr/>
        </p:nvGrpSpPr>
        <p:grpSpPr>
          <a:xfrm>
            <a:off x="723900" y="1316985"/>
            <a:ext cx="10744200" cy="4919980"/>
            <a:chOff x="1112" y="2325"/>
            <a:chExt cx="16920" cy="7748"/>
          </a:xfrm>
        </p:grpSpPr>
        <p:sp>
          <p:nvSpPr>
            <p:cNvPr id="7" name="直角三角形 6">
              <a:extLst>
                <a:ext uri="{FF2B5EF4-FFF2-40B4-BE49-F238E27FC236}">
                  <a16:creationId xmlns:a16="http://schemas.microsoft.com/office/drawing/2014/main" id="{38ABCA07-E729-8C3F-4081-3553454046D7}"/>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E3F9EF92-BF03-CD3D-9A75-584178BA720B}"/>
                </a:ext>
              </a:extLst>
            </p:cNvPr>
            <p:cNvSpPr/>
            <p:nvPr>
              <p:custDataLst>
                <p:tags r:id="rId3"/>
              </p:custDataLst>
            </p:nvPr>
          </p:nvSpPr>
          <p:spPr>
            <a:xfrm>
              <a:off x="1532" y="3175"/>
              <a:ext cx="16500" cy="689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0DFED5E3-E3EC-6BB3-56C1-1329A9B2D963}"/>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细菌性痢疾</a:t>
              </a:r>
            </a:p>
          </p:txBody>
        </p:sp>
        <p:sp>
          <p:nvSpPr>
            <p:cNvPr id="2" name="文本框 1">
              <a:extLst>
                <a:ext uri="{FF2B5EF4-FFF2-40B4-BE49-F238E27FC236}">
                  <a16:creationId xmlns:a16="http://schemas.microsoft.com/office/drawing/2014/main" id="{0BE0307F-45F2-A489-C8EC-3B4358FA69CA}"/>
                </a:ext>
              </a:extLst>
            </p:cNvPr>
            <p:cNvSpPr txBox="1"/>
            <p:nvPr>
              <p:custDataLst>
                <p:tags r:id="rId5"/>
              </p:custDataLst>
            </p:nvPr>
          </p:nvSpPr>
          <p:spPr>
            <a:xfrm>
              <a:off x="1813" y="3318"/>
              <a:ext cx="15938"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病理</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痢疾杆菌的病变部位以结肠为主，乙状结肠和直肠最为显著。</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流行病学资料</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传染源。菌痢患者和带菌者是传染源，尤其是慢性患者和带菌者在流行病学中具有重要意义。</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传播途径。痢疾杆菌经消化道传播，病原菌污染的水、食物、生活用品或手，经口使人感染，也可通过进食被苍蝇污染的食物而传播。</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易患人群。人群普遍易感痢疾杆菌，病后免疫力短暂，不同菌群和血清型之间无交叉免疫，故易反复感染。</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流行特征。痢疾杆菌终年散发，夏秋季常见，学龄前儿童和青壮年多见，可能与接触病原菌机会多有关，多见于卫生条件较差的地区。</a:t>
              </a:r>
            </a:p>
          </p:txBody>
        </p:sp>
      </p:grpSp>
      <p:sp>
        <p:nvSpPr>
          <p:cNvPr id="4" name="1">
            <a:extLst>
              <a:ext uri="{FF2B5EF4-FFF2-40B4-BE49-F238E27FC236}">
                <a16:creationId xmlns:a16="http://schemas.microsoft.com/office/drawing/2014/main" id="{C26ED227-E781-C5A3-C25B-58936F01B241}"/>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179327734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3915F-8F3E-87C7-F1BB-EC58A04BD83D}"/>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67E7386-469A-CD97-CBDE-692D867F24BA}"/>
              </a:ext>
            </a:extLst>
          </p:cNvPr>
          <p:cNvGrpSpPr/>
          <p:nvPr/>
        </p:nvGrpSpPr>
        <p:grpSpPr>
          <a:xfrm>
            <a:off x="723900" y="1316985"/>
            <a:ext cx="10744200" cy="4919980"/>
            <a:chOff x="1112" y="2325"/>
            <a:chExt cx="16920" cy="7748"/>
          </a:xfrm>
        </p:grpSpPr>
        <p:sp>
          <p:nvSpPr>
            <p:cNvPr id="7" name="直角三角形 6">
              <a:extLst>
                <a:ext uri="{FF2B5EF4-FFF2-40B4-BE49-F238E27FC236}">
                  <a16:creationId xmlns:a16="http://schemas.microsoft.com/office/drawing/2014/main" id="{34146FC1-3792-EE81-4A56-F57BEB5784F9}"/>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2942376F-4F0F-7669-62E4-688F84D5C37B}"/>
                </a:ext>
              </a:extLst>
            </p:cNvPr>
            <p:cNvSpPr/>
            <p:nvPr>
              <p:custDataLst>
                <p:tags r:id="rId3"/>
              </p:custDataLst>
            </p:nvPr>
          </p:nvSpPr>
          <p:spPr>
            <a:xfrm>
              <a:off x="1532" y="3175"/>
              <a:ext cx="16500" cy="689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15862663-EC45-FF33-E0E4-A8B721B5BA13}"/>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细菌性痢疾</a:t>
              </a:r>
            </a:p>
          </p:txBody>
        </p:sp>
        <p:sp>
          <p:nvSpPr>
            <p:cNvPr id="2" name="文本框 1">
              <a:extLst>
                <a:ext uri="{FF2B5EF4-FFF2-40B4-BE49-F238E27FC236}">
                  <a16:creationId xmlns:a16="http://schemas.microsoft.com/office/drawing/2014/main" id="{FE939825-8950-9B9E-DF60-D2CAB0C5E73A}"/>
                </a:ext>
              </a:extLst>
            </p:cNvPr>
            <p:cNvSpPr txBox="1"/>
            <p:nvPr>
              <p:custDataLst>
                <p:tags r:id="rId5"/>
              </p:custDataLst>
            </p:nvPr>
          </p:nvSpPr>
          <p:spPr>
            <a:xfrm>
              <a:off x="1813" y="3318"/>
              <a:ext cx="15938"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临床表现</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痢疾杆菌的潜伏期为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1~3d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急性菌痢。</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①普通型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典型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。其起病急，高热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体温达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以上</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，伴寒战、乏力、头痛等，继而出现腹痛、腹泻和里急后重等症状。大便每天十几次至数十次，量少，初为稀便，</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后转为黏液脓血便，左下腹压痛，肠鸣音亢进。腹泻常持续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周后缓解。</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②轻型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非典型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。全身毒血症状轻，不发热或仅有低热，腹泻次数少，大便呈糊状或稀便、常无脓血，腹痛轻，里急后重无或轻。病程短，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3~7d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后痊愈。少数患者可转为慢性。</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③中毒型。中毒型多见于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岁、体质较好的儿童。其起病急骤，病势凶险，突然发热，体温可达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以上，有严重的全身中毒症状，迅速发生呼吸衰竭和循环衰竭。</a:t>
              </a:r>
            </a:p>
          </p:txBody>
        </p:sp>
      </p:grpSp>
      <p:sp>
        <p:nvSpPr>
          <p:cNvPr id="4" name="1">
            <a:extLst>
              <a:ext uri="{FF2B5EF4-FFF2-40B4-BE49-F238E27FC236}">
                <a16:creationId xmlns:a16="http://schemas.microsoft.com/office/drawing/2014/main" id="{A60F3EE8-B66A-3EF8-D790-B39E066AF111}"/>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315369357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253B5-E650-0CE3-855C-CE5D9AFDB06E}"/>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7BCCF40E-986C-B8AD-379F-FD0C60EAC36D}"/>
              </a:ext>
            </a:extLst>
          </p:cNvPr>
          <p:cNvGrpSpPr/>
          <p:nvPr/>
        </p:nvGrpSpPr>
        <p:grpSpPr>
          <a:xfrm>
            <a:off x="723900" y="1316985"/>
            <a:ext cx="10744200" cy="4919980"/>
            <a:chOff x="1112" y="2325"/>
            <a:chExt cx="16920" cy="7748"/>
          </a:xfrm>
        </p:grpSpPr>
        <p:sp>
          <p:nvSpPr>
            <p:cNvPr id="7" name="直角三角形 6">
              <a:extLst>
                <a:ext uri="{FF2B5EF4-FFF2-40B4-BE49-F238E27FC236}">
                  <a16:creationId xmlns:a16="http://schemas.microsoft.com/office/drawing/2014/main" id="{55DBE886-34EF-87B2-A4DC-8BAB241B5A12}"/>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B5BB4E1-810B-CD8D-772F-8088A9F67C6F}"/>
                </a:ext>
              </a:extLst>
            </p:cNvPr>
            <p:cNvSpPr/>
            <p:nvPr>
              <p:custDataLst>
                <p:tags r:id="rId3"/>
              </p:custDataLst>
            </p:nvPr>
          </p:nvSpPr>
          <p:spPr>
            <a:xfrm>
              <a:off x="1532" y="3175"/>
              <a:ext cx="16500" cy="689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7FF4D344-C834-3201-7F49-14FE4DF40E71}"/>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细菌性痢疾</a:t>
              </a:r>
            </a:p>
          </p:txBody>
        </p:sp>
        <p:sp>
          <p:nvSpPr>
            <p:cNvPr id="2" name="文本框 1">
              <a:extLst>
                <a:ext uri="{FF2B5EF4-FFF2-40B4-BE49-F238E27FC236}">
                  <a16:creationId xmlns:a16="http://schemas.microsoft.com/office/drawing/2014/main" id="{766715B4-5C11-5DC1-74AB-56FB689712F8}"/>
                </a:ext>
              </a:extLst>
            </p:cNvPr>
            <p:cNvSpPr txBox="1"/>
            <p:nvPr>
              <p:custDataLst>
                <p:tags r:id="rId5"/>
              </p:custDataLst>
            </p:nvPr>
          </p:nvSpPr>
          <p:spPr>
            <a:xfrm>
              <a:off x="1813" y="3916"/>
              <a:ext cx="15938" cy="5303"/>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急性菌痢反复发作或迁延不愈超过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个月便会发展成慢性菌痢。</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健康教育</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做好消毒隔离，患者必须至临床症状消失、粪便培养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阴性，方可解除隔离；嘱患者及家属养成良好的个人卫生习惯，做好饮食、饮水卫生并打扫干净环境卫生，消灭苍蝇，防止“病从口入”。急急性期患者应遵医嘱按时、按量、按疗程坚持服药，争取彻底治愈，以防转变为慢性菌痢；指导慢性菌痢患者加强体育锻炼，保持生活规律，避免暴饮暴食、进食生冷食物、劳累、情绪变化等诱因，以防疾病复发。易患人群可在菌痢流行期间口服多价痢疾减毒活菌苗，以增强机体免疫力，这对同型痢疾杆菌有一定的预防作用，免疫力可维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个月。</a:t>
              </a:r>
            </a:p>
          </p:txBody>
        </p:sp>
      </p:grpSp>
      <p:sp>
        <p:nvSpPr>
          <p:cNvPr id="4" name="1">
            <a:extLst>
              <a:ext uri="{FF2B5EF4-FFF2-40B4-BE49-F238E27FC236}">
                <a16:creationId xmlns:a16="http://schemas.microsoft.com/office/drawing/2014/main" id="{3F775637-253C-19B6-ADE9-93BD67AA4B5F}"/>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250043949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E53DC-64BC-EA47-9D53-38B19000F961}"/>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07AFD51-B385-ED91-38D5-E3247A3E6D4A}"/>
              </a:ext>
            </a:extLst>
          </p:cNvPr>
          <p:cNvGrpSpPr/>
          <p:nvPr/>
        </p:nvGrpSpPr>
        <p:grpSpPr>
          <a:xfrm>
            <a:off x="723900" y="1316985"/>
            <a:ext cx="10744200" cy="4804410"/>
            <a:chOff x="1112" y="2325"/>
            <a:chExt cx="16920" cy="7566"/>
          </a:xfrm>
        </p:grpSpPr>
        <p:sp>
          <p:nvSpPr>
            <p:cNvPr id="7" name="直角三角形 6">
              <a:extLst>
                <a:ext uri="{FF2B5EF4-FFF2-40B4-BE49-F238E27FC236}">
                  <a16:creationId xmlns:a16="http://schemas.microsoft.com/office/drawing/2014/main" id="{978A3CD8-62D3-DC4C-3332-8656252614A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E8B519E2-F23D-72E0-B13E-1B739748A19B}"/>
                </a:ext>
              </a:extLst>
            </p:cNvPr>
            <p:cNvSpPr/>
            <p:nvPr>
              <p:custDataLst>
                <p:tags r:id="rId3"/>
              </p:custDataLst>
            </p:nvPr>
          </p:nvSpPr>
          <p:spPr>
            <a:xfrm>
              <a:off x="1532" y="2560"/>
              <a:ext cx="16500" cy="733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C6F3E3C-CD39-DF2B-7360-ED99BB527DA7}"/>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传染病的形成及表现形式</a:t>
              </a:r>
            </a:p>
          </p:txBody>
        </p:sp>
        <p:sp>
          <p:nvSpPr>
            <p:cNvPr id="2" name="文本框 1">
              <a:extLst>
                <a:ext uri="{FF2B5EF4-FFF2-40B4-BE49-F238E27FC236}">
                  <a16:creationId xmlns:a16="http://schemas.microsoft.com/office/drawing/2014/main" id="{DA83FB8D-137B-49A5-6706-85B6AAB63DB2}"/>
                </a:ext>
              </a:extLst>
            </p:cNvPr>
            <p:cNvSpPr txBox="1"/>
            <p:nvPr>
              <p:custDataLst>
                <p:tags r:id="rId5"/>
              </p:custDataLst>
            </p:nvPr>
          </p:nvSpPr>
          <p:spPr>
            <a:xfrm>
              <a:off x="1857" y="3193"/>
              <a:ext cx="15937" cy="6639"/>
            </a:xfrm>
            <a:prstGeom prst="rect">
              <a:avLst/>
            </a:prstGeom>
            <a:noFill/>
          </p:spPr>
          <p:txBody>
            <a:bodyPr wrap="square" rtlCol="0" anchor="t">
              <a:spAutoFit/>
            </a:bodyPr>
            <a:lstStyle/>
            <a:p>
              <a:pPr marL="0" lvl="1" indent="457200" algn="just" fontAlgn="auto">
                <a:lnSpc>
                  <a:spcPts val="27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传染病是由各种病原微生物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如细菌、病毒、衣原体、螺旋体、立克次体、支原体、真菌等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和寄生虫</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如原虫、蠕虫</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感染人体后所引起的具有传染性的一组疾病。只有坚持贯彻预防为主和防治结合的方针，切实落实“三级预防”措施，才能最终达到控制或消灭传染病的目的。</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ts val="27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感染概念和表现形式</a:t>
              </a:r>
            </a:p>
            <a:p>
              <a:pPr marL="0" lvl="1" indent="457200" algn="just" fontAlgn="auto">
                <a:lnSpc>
                  <a:spcPts val="27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感染又称传染，是指病原体侵入人体后在人体内的一种寄生过程，也是病原体与人体相互作用、相互斗争的过程。</a:t>
              </a:r>
            </a:p>
            <a:p>
              <a:pPr marL="0" lvl="1" indent="457200" algn="just" fontAlgn="auto">
                <a:lnSpc>
                  <a:spcPts val="27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病原体被清除。病原体被清除是病原体侵入人体后，被人的非特异性免疫和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特异性免疫清除，人体不产生任何病理变化，也无任何临床表现。</a:t>
              </a:r>
            </a:p>
            <a:p>
              <a:pPr marL="0" lvl="1" indent="457200" algn="just" fontAlgn="auto">
                <a:lnSpc>
                  <a:spcPts val="27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隐性感染。隐性感染又称亚临床感染，是指病原体侵入人体后仅引起机体发生特异性免疫应答，而机体无或只有轻微的病理变化，临床上无任何症状、体征，只有通过免疫学检查才能发现。隐性感染过程结束后，大多数人能将病原体完全清除并获得特异性免疫力。少数隐性感染者未能将病原体全部清除，则成为病毒携带者。</a:t>
              </a:r>
            </a:p>
          </p:txBody>
        </p:sp>
      </p:grpSp>
      <p:sp>
        <p:nvSpPr>
          <p:cNvPr id="4" name="1">
            <a:extLst>
              <a:ext uri="{FF2B5EF4-FFF2-40B4-BE49-F238E27FC236}">
                <a16:creationId xmlns:a16="http://schemas.microsoft.com/office/drawing/2014/main" id="{38269A38-C374-E0C8-1C2F-9D34A5C76C3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二、常见的传染病预防</a:t>
            </a:r>
          </a:p>
        </p:txBody>
      </p:sp>
    </p:spTree>
    <p:extLst>
      <p:ext uri="{BB962C8B-B14F-4D97-AF65-F5344CB8AC3E}">
        <p14:creationId xmlns:p14="http://schemas.microsoft.com/office/powerpoint/2010/main" val="253712925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5E766B-2670-8C30-7809-2B37CCC2D4C5}"/>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F10102E8-8AAD-B904-737F-02F8979CF90B}"/>
              </a:ext>
            </a:extLst>
          </p:cNvPr>
          <p:cNvGrpSpPr/>
          <p:nvPr/>
        </p:nvGrpSpPr>
        <p:grpSpPr>
          <a:xfrm>
            <a:off x="723900" y="1543488"/>
            <a:ext cx="10744200" cy="4224020"/>
            <a:chOff x="1112" y="2325"/>
            <a:chExt cx="16920" cy="6652"/>
          </a:xfrm>
        </p:grpSpPr>
        <p:sp>
          <p:nvSpPr>
            <p:cNvPr id="7" name="直角三角形 6">
              <a:extLst>
                <a:ext uri="{FF2B5EF4-FFF2-40B4-BE49-F238E27FC236}">
                  <a16:creationId xmlns:a16="http://schemas.microsoft.com/office/drawing/2014/main" id="{746B4C28-6C32-BE34-67C9-3B34577EECF0}"/>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946DC900-758F-3DF4-4B98-FFDBDAABEE66}"/>
                </a:ext>
              </a:extLst>
            </p:cNvPr>
            <p:cNvSpPr/>
            <p:nvPr>
              <p:custDataLst>
                <p:tags r:id="rId3"/>
              </p:custDataLst>
            </p:nvPr>
          </p:nvSpPr>
          <p:spPr>
            <a:xfrm>
              <a:off x="1532" y="2560"/>
              <a:ext cx="16500" cy="641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58EA87BC-2F2A-E9C0-913E-A22B6B46C23D}"/>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传染病的形成及表现形式</a:t>
              </a:r>
            </a:p>
          </p:txBody>
        </p:sp>
        <p:sp>
          <p:nvSpPr>
            <p:cNvPr id="2" name="文本框 1">
              <a:extLst>
                <a:ext uri="{FF2B5EF4-FFF2-40B4-BE49-F238E27FC236}">
                  <a16:creationId xmlns:a16="http://schemas.microsoft.com/office/drawing/2014/main" id="{18F353D6-5CB8-8023-C249-944D870084FE}"/>
                </a:ext>
              </a:extLst>
            </p:cNvPr>
            <p:cNvSpPr txBox="1"/>
            <p:nvPr>
              <p:custDataLst>
                <p:tags r:id="rId5"/>
              </p:custDataLst>
            </p:nvPr>
          </p:nvSpPr>
          <p:spPr>
            <a:xfrm>
              <a:off x="1857" y="3439"/>
              <a:ext cx="15755" cy="5303"/>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显性感染。显性感染又称临床感染，是指病原体侵入人体后，不但引起机体发生特异性免疫应答，而且通过病原体本身的作用和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机体的变态反应，导致机体出现明显的病理变化，出现临床特有的症状、体征。显性感染结束后机体可获得特异性免疫力。少数显性感染者可转变为病原携带者，成为传染源。</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病原携带状态。病原携带状态是重要的传染源，是指病原体侵入人体后，在人体内生长繁殖并可排出体外，而机体并不出现任何临床症状、体征。</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潜伏性感染。潜伏性感染是指病原体侵入人体后，潜伏在一些部位，当机体免疫力强时，无任何临床表现，且不会向体外排出病原体。而当机体免疫力弱时，则会出现临床症状、体征。</a:t>
              </a:r>
            </a:p>
          </p:txBody>
        </p:sp>
      </p:grpSp>
      <p:sp>
        <p:nvSpPr>
          <p:cNvPr id="4" name="1">
            <a:extLst>
              <a:ext uri="{FF2B5EF4-FFF2-40B4-BE49-F238E27FC236}">
                <a16:creationId xmlns:a16="http://schemas.microsoft.com/office/drawing/2014/main" id="{841F416C-303E-2621-04B1-53C6704E2654}"/>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二、常见的传染病预防</a:t>
            </a:r>
          </a:p>
        </p:txBody>
      </p:sp>
    </p:spTree>
    <p:extLst>
      <p:ext uri="{BB962C8B-B14F-4D97-AF65-F5344CB8AC3E}">
        <p14:creationId xmlns:p14="http://schemas.microsoft.com/office/powerpoint/2010/main" val="49629539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AA0F9-5B55-A825-6F2B-85FFAC1EBEF4}"/>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CB265D6-A7D3-2BAE-203F-92C411AC1F33}"/>
              </a:ext>
            </a:extLst>
          </p:cNvPr>
          <p:cNvGrpSpPr/>
          <p:nvPr/>
        </p:nvGrpSpPr>
        <p:grpSpPr>
          <a:xfrm>
            <a:off x="723900" y="1426043"/>
            <a:ext cx="10744200" cy="4982845"/>
            <a:chOff x="1112" y="2325"/>
            <a:chExt cx="16920" cy="7847"/>
          </a:xfrm>
        </p:grpSpPr>
        <p:sp>
          <p:nvSpPr>
            <p:cNvPr id="7" name="直角三角形 6">
              <a:extLst>
                <a:ext uri="{FF2B5EF4-FFF2-40B4-BE49-F238E27FC236}">
                  <a16:creationId xmlns:a16="http://schemas.microsoft.com/office/drawing/2014/main" id="{DEF26096-A4DB-E553-1729-3C3D6A6E15ED}"/>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618E6565-A050-01B9-48BD-26325EC063A7}"/>
                </a:ext>
              </a:extLst>
            </p:cNvPr>
            <p:cNvSpPr/>
            <p:nvPr>
              <p:custDataLst>
                <p:tags r:id="rId3"/>
              </p:custDataLst>
            </p:nvPr>
          </p:nvSpPr>
          <p:spPr>
            <a:xfrm>
              <a:off x="1532" y="2560"/>
              <a:ext cx="16500" cy="761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5C05F610-61D8-6ED6-8035-173C9B9CB4E5}"/>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传染病的形成及表现形式</a:t>
              </a:r>
            </a:p>
          </p:txBody>
        </p:sp>
        <p:sp>
          <p:nvSpPr>
            <p:cNvPr id="2" name="文本框 1">
              <a:extLst>
                <a:ext uri="{FF2B5EF4-FFF2-40B4-BE49-F238E27FC236}">
                  <a16:creationId xmlns:a16="http://schemas.microsoft.com/office/drawing/2014/main" id="{B55A0BD0-0662-EF73-1257-542C7B5AAED9}"/>
                </a:ext>
              </a:extLst>
            </p:cNvPr>
            <p:cNvSpPr txBox="1"/>
            <p:nvPr>
              <p:custDataLst>
                <p:tags r:id="rId5"/>
              </p:custDataLst>
            </p:nvPr>
          </p:nvSpPr>
          <p:spPr>
            <a:xfrm>
              <a:off x="1857" y="3399"/>
              <a:ext cx="15755"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感染过程中病原体的致病性</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侵袭力。侵袭力是指病原体侵入机体并在机体内扩散的能力。</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毒力。毒力由毒素和其他毒力因子所组成。毒素包括内毒素和外毒素。其他毒力因子中有些具有穿透能力，有些具有侵袭能力，有些具有溶组织能力。许多细菌还能分泌一些针对其他细菌的毒力因子。</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数量。在同一种传染病中，入侵病原体数量与致病能力成正比。但在不同传染病中引起疾病发生的最低数量差别很大。例如，伤寒需要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万个菌体才能致病，而菌痢仅需</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个菌体即可。</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变异性。病原体可因遗传、环境、药物等因素而发生变异，通过变异可以使原体的致病能力发生改变。病原体的抗原发生变异可逃避机体的特异性免疫，从而不断引起疾病的发生或使疾病慢性化，如艾滋病病毒等。</a:t>
              </a:r>
            </a:p>
          </p:txBody>
        </p:sp>
      </p:grpSp>
      <p:sp>
        <p:nvSpPr>
          <p:cNvPr id="4" name="1">
            <a:extLst>
              <a:ext uri="{FF2B5EF4-FFF2-40B4-BE49-F238E27FC236}">
                <a16:creationId xmlns:a16="http://schemas.microsoft.com/office/drawing/2014/main" id="{AC0E78CA-C56A-F777-5191-3F291DE6947E}"/>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二、常见的传染病预防</a:t>
            </a:r>
          </a:p>
        </p:txBody>
      </p:sp>
    </p:spTree>
    <p:extLst>
      <p:ext uri="{BB962C8B-B14F-4D97-AF65-F5344CB8AC3E}">
        <p14:creationId xmlns:p14="http://schemas.microsoft.com/office/powerpoint/2010/main" val="318361955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C3D51-FF81-792C-C824-16E48510881F}"/>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0CB9CAD2-2446-F66D-B339-30D5D6D1FB78}"/>
              </a:ext>
            </a:extLst>
          </p:cNvPr>
          <p:cNvGrpSpPr/>
          <p:nvPr/>
        </p:nvGrpSpPr>
        <p:grpSpPr>
          <a:xfrm>
            <a:off x="723900" y="1543488"/>
            <a:ext cx="10509885" cy="4647565"/>
            <a:chOff x="1112" y="2325"/>
            <a:chExt cx="16551" cy="7319"/>
          </a:xfrm>
        </p:grpSpPr>
        <p:sp>
          <p:nvSpPr>
            <p:cNvPr id="7" name="直角三角形 6">
              <a:extLst>
                <a:ext uri="{FF2B5EF4-FFF2-40B4-BE49-F238E27FC236}">
                  <a16:creationId xmlns:a16="http://schemas.microsoft.com/office/drawing/2014/main" id="{7C1135FA-B482-E0EF-E717-BC68252F770B}"/>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3130B522-ACDF-A45A-C096-8D217ED64BBD}"/>
                </a:ext>
              </a:extLst>
            </p:cNvPr>
            <p:cNvSpPr/>
            <p:nvPr>
              <p:custDataLst>
                <p:tags r:id="rId3"/>
              </p:custDataLst>
            </p:nvPr>
          </p:nvSpPr>
          <p:spPr>
            <a:xfrm>
              <a:off x="1481" y="2560"/>
              <a:ext cx="16182" cy="708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069610CE-D57E-9B6B-46FF-11C69D193A8E}"/>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传染病的形成及表现形式</a:t>
              </a:r>
            </a:p>
          </p:txBody>
        </p:sp>
        <p:sp>
          <p:nvSpPr>
            <p:cNvPr id="2" name="文本框 1">
              <a:extLst>
                <a:ext uri="{FF2B5EF4-FFF2-40B4-BE49-F238E27FC236}">
                  <a16:creationId xmlns:a16="http://schemas.microsoft.com/office/drawing/2014/main" id="{2B2F72E0-1615-2CB0-BC46-2900CB1EF712}"/>
                </a:ext>
              </a:extLst>
            </p:cNvPr>
            <p:cNvSpPr txBox="1"/>
            <p:nvPr>
              <p:custDataLst>
                <p:tags r:id="rId5"/>
              </p:custDataLst>
            </p:nvPr>
          </p:nvSpPr>
          <p:spPr>
            <a:xfrm>
              <a:off x="1857" y="3439"/>
              <a:ext cx="9779"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感染过程中机体的免疫</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非特异性免疫。指机体对进入体内异物的一种清除机制，通过遗传获得，又称先天性免疫。非特异性免疫包括天然屏障、吞噬作用和体液因子。在抵御感染的过程中，非特异性免疫首先发挥作用。</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特异性免疫。特异性免疫是指机体对抗原识别后产生的针对该抗原的特异性免疫反应。它是通过后天获得一种主动免疫，包括由</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淋巴细胞介导的细胞免疫和由</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淋巴细胞介导的体液免疫。</a:t>
              </a:r>
            </a:p>
          </p:txBody>
        </p:sp>
      </p:grpSp>
      <p:sp>
        <p:nvSpPr>
          <p:cNvPr id="4" name="1">
            <a:extLst>
              <a:ext uri="{FF2B5EF4-FFF2-40B4-BE49-F238E27FC236}">
                <a16:creationId xmlns:a16="http://schemas.microsoft.com/office/drawing/2014/main" id="{8552A656-B1EB-FF43-DE39-2CCD641282F8}"/>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二、常见的传染病预防</a:t>
            </a:r>
          </a:p>
        </p:txBody>
      </p:sp>
      <p:pic>
        <p:nvPicPr>
          <p:cNvPr id="3" name="图片 2">
            <a:extLst>
              <a:ext uri="{FF2B5EF4-FFF2-40B4-BE49-F238E27FC236}">
                <a16:creationId xmlns:a16="http://schemas.microsoft.com/office/drawing/2014/main" id="{CCCF5EAE-5BC6-2ECD-5E17-FACB36F99158}"/>
              </a:ext>
            </a:extLst>
          </p:cNvPr>
          <p:cNvPicPr>
            <a:picLocks noChangeAspect="1"/>
          </p:cNvPicPr>
          <p:nvPr/>
        </p:nvPicPr>
        <p:blipFill rotWithShape="1">
          <a:blip r:embed="rId7"/>
          <a:srcRect r="41538"/>
          <a:stretch/>
        </p:blipFill>
        <p:spPr>
          <a:xfrm>
            <a:off x="7677879" y="2250877"/>
            <a:ext cx="3317146" cy="3782695"/>
          </a:xfrm>
          <a:prstGeom prst="rect">
            <a:avLst/>
          </a:prstGeom>
        </p:spPr>
      </p:pic>
    </p:spTree>
    <p:extLst>
      <p:ext uri="{BB962C8B-B14F-4D97-AF65-F5344CB8AC3E}">
        <p14:creationId xmlns:p14="http://schemas.microsoft.com/office/powerpoint/2010/main" val="131393069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2C2BB3-315F-7A9C-6581-B647F9A286C6}"/>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AE3F2788-4313-42F6-4D39-AEF2C77839A4}"/>
              </a:ext>
            </a:extLst>
          </p:cNvPr>
          <p:cNvGrpSpPr/>
          <p:nvPr/>
        </p:nvGrpSpPr>
        <p:grpSpPr>
          <a:xfrm>
            <a:off x="841057" y="1333764"/>
            <a:ext cx="10509885" cy="5050155"/>
            <a:chOff x="1112" y="2325"/>
            <a:chExt cx="16551" cy="7953"/>
          </a:xfrm>
        </p:grpSpPr>
        <p:sp>
          <p:nvSpPr>
            <p:cNvPr id="7" name="直角三角形 6">
              <a:extLst>
                <a:ext uri="{FF2B5EF4-FFF2-40B4-BE49-F238E27FC236}">
                  <a16:creationId xmlns:a16="http://schemas.microsoft.com/office/drawing/2014/main" id="{D6BCB163-2AA5-1CE8-2A1C-332A82D5983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5598F515-A152-47F7-EAE8-81E30BDB744F}"/>
                </a:ext>
              </a:extLst>
            </p:cNvPr>
            <p:cNvSpPr/>
            <p:nvPr>
              <p:custDataLst>
                <p:tags r:id="rId3"/>
              </p:custDataLst>
            </p:nvPr>
          </p:nvSpPr>
          <p:spPr>
            <a:xfrm>
              <a:off x="1481" y="2560"/>
              <a:ext cx="16182" cy="771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5D38CFE4-20A8-D26D-F191-8E763C6359E2}"/>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传染病的形成及表现形式</a:t>
              </a:r>
            </a:p>
          </p:txBody>
        </p:sp>
        <p:sp>
          <p:nvSpPr>
            <p:cNvPr id="2" name="文本框 1">
              <a:extLst>
                <a:ext uri="{FF2B5EF4-FFF2-40B4-BE49-F238E27FC236}">
                  <a16:creationId xmlns:a16="http://schemas.microsoft.com/office/drawing/2014/main" id="{657A812E-F31A-6C5F-FC50-00EFC1403D25}"/>
                </a:ext>
              </a:extLst>
            </p:cNvPr>
            <p:cNvSpPr txBox="1"/>
            <p:nvPr>
              <p:custDataLst>
                <p:tags r:id="rId5"/>
              </p:custDataLst>
            </p:nvPr>
          </p:nvSpPr>
          <p:spPr>
            <a:xfrm>
              <a:off x="1857" y="3439"/>
              <a:ext cx="15461"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传染病的流行过程及影响因素</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流行过程的基本条件</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传染病的流行过程是指传染病在人群中的发生、发展和转归过程。流行过程的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个基本条件是传染源、传播途径和易感人群。采取管理传染源、切断传播途径、保护易感人群中的任意一项措施，便可终止传染病的流行。</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传染源。</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传染源是指病原体已在机体内生长、繁殖并能将其排出体外的人和动物。</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①病人。病人是重要的传染源，包括急性期和慢性期的病人。</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②隐性感染者。由于隐性感染者不易被发现，故在某些传染病</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如脊髓灰质炎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中是重要的传染源。</a:t>
              </a:r>
            </a:p>
          </p:txBody>
        </p:sp>
      </p:grpSp>
      <p:sp>
        <p:nvSpPr>
          <p:cNvPr id="4" name="1">
            <a:extLst>
              <a:ext uri="{FF2B5EF4-FFF2-40B4-BE49-F238E27FC236}">
                <a16:creationId xmlns:a16="http://schemas.microsoft.com/office/drawing/2014/main" id="{57C7E55F-F2F7-BF27-80C8-4B730C18743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二、常见的传染病预防</a:t>
            </a:r>
          </a:p>
        </p:txBody>
      </p:sp>
    </p:spTree>
    <p:extLst>
      <p:ext uri="{BB962C8B-B14F-4D97-AF65-F5344CB8AC3E}">
        <p14:creationId xmlns:p14="http://schemas.microsoft.com/office/powerpoint/2010/main" val="261989700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275E5C-7057-B454-BB74-653AD2CAAC9C}"/>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2A30B8DE-C7A1-A526-3B0B-40362B84FF13}"/>
              </a:ext>
            </a:extLst>
          </p:cNvPr>
          <p:cNvGrpSpPr/>
          <p:nvPr/>
        </p:nvGrpSpPr>
        <p:grpSpPr>
          <a:xfrm>
            <a:off x="841057" y="1224707"/>
            <a:ext cx="10509885" cy="4647565"/>
            <a:chOff x="1112" y="2325"/>
            <a:chExt cx="16551" cy="7319"/>
          </a:xfrm>
        </p:grpSpPr>
        <p:sp>
          <p:nvSpPr>
            <p:cNvPr id="7" name="直角三角形 6">
              <a:extLst>
                <a:ext uri="{FF2B5EF4-FFF2-40B4-BE49-F238E27FC236}">
                  <a16:creationId xmlns:a16="http://schemas.microsoft.com/office/drawing/2014/main" id="{2B4E3740-0E50-9397-4209-4A787A7F8D82}"/>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F1A4B63F-A882-4258-24CB-EEA52DF6B17C}"/>
                </a:ext>
              </a:extLst>
            </p:cNvPr>
            <p:cNvSpPr/>
            <p:nvPr>
              <p:custDataLst>
                <p:tags r:id="rId3"/>
              </p:custDataLst>
            </p:nvPr>
          </p:nvSpPr>
          <p:spPr>
            <a:xfrm>
              <a:off x="1481" y="2560"/>
              <a:ext cx="16182" cy="708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87A74562-109F-7754-3AB7-7A7DBF8F0678}"/>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传染病的形成及表现形式</a:t>
              </a:r>
            </a:p>
          </p:txBody>
        </p:sp>
        <p:sp>
          <p:nvSpPr>
            <p:cNvPr id="2" name="文本框 1">
              <a:extLst>
                <a:ext uri="{FF2B5EF4-FFF2-40B4-BE49-F238E27FC236}">
                  <a16:creationId xmlns:a16="http://schemas.microsoft.com/office/drawing/2014/main" id="{A8572A6D-2433-6F0E-EC79-4211F853FEAD}"/>
                </a:ext>
              </a:extLst>
            </p:cNvPr>
            <p:cNvSpPr txBox="1"/>
            <p:nvPr>
              <p:custDataLst>
                <p:tags r:id="rId5"/>
              </p:custDataLst>
            </p:nvPr>
          </p:nvSpPr>
          <p:spPr>
            <a:xfrm>
              <a:off x="1857" y="3406"/>
              <a:ext cx="6359"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③病原携带者。病原携带者，尤其是慢性病原携带者能排出病原体但又无临床表现，故在某些传染病</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如细菌性痢疾、伤寒等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中具有重要的流行病学意义。</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④受感染的动物。某些传染病由动物体内排出病原体，导致人类发病称为动物源性传染病，如鼠疫、狂犬病等。</a:t>
              </a:r>
            </a:p>
          </p:txBody>
        </p:sp>
      </p:grpSp>
      <p:sp>
        <p:nvSpPr>
          <p:cNvPr id="4" name="1">
            <a:extLst>
              <a:ext uri="{FF2B5EF4-FFF2-40B4-BE49-F238E27FC236}">
                <a16:creationId xmlns:a16="http://schemas.microsoft.com/office/drawing/2014/main" id="{965D0ACA-EC10-B113-F97A-AA5CF60336F4}"/>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二、常见的传染病预防</a:t>
            </a:r>
          </a:p>
        </p:txBody>
      </p:sp>
      <p:pic>
        <p:nvPicPr>
          <p:cNvPr id="3" name="图片 2">
            <a:extLst>
              <a:ext uri="{FF2B5EF4-FFF2-40B4-BE49-F238E27FC236}">
                <a16:creationId xmlns:a16="http://schemas.microsoft.com/office/drawing/2014/main" id="{5ED1764F-E28D-1811-CB6F-B7CE735E0272}"/>
              </a:ext>
            </a:extLst>
          </p:cNvPr>
          <p:cNvPicPr>
            <a:picLocks noChangeAspect="1"/>
          </p:cNvPicPr>
          <p:nvPr/>
        </p:nvPicPr>
        <p:blipFill rotWithShape="1">
          <a:blip r:embed="rId7"/>
          <a:srcRect r="673"/>
          <a:stretch/>
        </p:blipFill>
        <p:spPr>
          <a:xfrm>
            <a:off x="5501186" y="2299870"/>
            <a:ext cx="5700666" cy="2646464"/>
          </a:xfrm>
          <a:prstGeom prst="rect">
            <a:avLst/>
          </a:prstGeom>
        </p:spPr>
      </p:pic>
    </p:spTree>
    <p:extLst>
      <p:ext uri="{BB962C8B-B14F-4D97-AF65-F5344CB8AC3E}">
        <p14:creationId xmlns:p14="http://schemas.microsoft.com/office/powerpoint/2010/main" val="68319068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FABBDE-6C27-A175-09EE-A3900F6663E0}"/>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82D30077-68ED-357E-6DD8-427EDE67D6EB}"/>
              </a:ext>
            </a:extLst>
          </p:cNvPr>
          <p:cNvGrpSpPr/>
          <p:nvPr/>
        </p:nvGrpSpPr>
        <p:grpSpPr>
          <a:xfrm>
            <a:off x="950277" y="1560267"/>
            <a:ext cx="10291445" cy="4647565"/>
            <a:chOff x="1112" y="2325"/>
            <a:chExt cx="16207" cy="7319"/>
          </a:xfrm>
        </p:grpSpPr>
        <p:sp>
          <p:nvSpPr>
            <p:cNvPr id="7" name="直角三角形 6">
              <a:extLst>
                <a:ext uri="{FF2B5EF4-FFF2-40B4-BE49-F238E27FC236}">
                  <a16:creationId xmlns:a16="http://schemas.microsoft.com/office/drawing/2014/main" id="{0930EA11-4E93-0508-EC11-886350E48A21}"/>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4FD91057-1F3D-639E-899C-B208566EA168}"/>
                </a:ext>
              </a:extLst>
            </p:cNvPr>
            <p:cNvSpPr/>
            <p:nvPr>
              <p:custDataLst>
                <p:tags r:id="rId3"/>
              </p:custDataLst>
            </p:nvPr>
          </p:nvSpPr>
          <p:spPr>
            <a:xfrm>
              <a:off x="1481" y="2560"/>
              <a:ext cx="15838" cy="708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911D9BBA-4968-29AB-272A-6F25A769EFEF}"/>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传染病的形成及表现形式</a:t>
              </a:r>
            </a:p>
          </p:txBody>
        </p:sp>
        <p:sp>
          <p:nvSpPr>
            <p:cNvPr id="2" name="文本框 1">
              <a:extLst>
                <a:ext uri="{FF2B5EF4-FFF2-40B4-BE49-F238E27FC236}">
                  <a16:creationId xmlns:a16="http://schemas.microsoft.com/office/drawing/2014/main" id="{5713D0FC-C3D8-0DA1-B6A3-A1F6515822C6}"/>
                </a:ext>
              </a:extLst>
            </p:cNvPr>
            <p:cNvSpPr txBox="1"/>
            <p:nvPr>
              <p:custDataLst>
                <p:tags r:id="rId5"/>
              </p:custDataLst>
            </p:nvPr>
          </p:nvSpPr>
          <p:spPr>
            <a:xfrm>
              <a:off x="1669" y="3730"/>
              <a:ext cx="15461" cy="5303"/>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传播途径。</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传播途径是指病原体由传染源排出后，到达另一个易感者所经过的途径。</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①呼吸道传播。病原体主要经过空气、飞沫进入呼吸道而引起感染，如麻疹、白喉等。</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②消化道传播。病原体主要通过被苍蝇、蟑螂等污染的水、食物等传播，如伤寒、痢疾等。</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③接触传播。病原体通过污染日常生活用具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如餐具、玩具等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而引起传播。此种途径既可传播消化道传染病</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如细菌性痢疾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，也可传播呼吸道传染病</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如各种流感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④虫媒传播。虫媒传播见于以吸血节肢动物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蚊虫、跳蚤、白蛉、恙虫等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为中间宿主的传染病，如蚊虫传播疟疾、虱传播斑疹伤寒等。</a:t>
              </a:r>
            </a:p>
          </p:txBody>
        </p:sp>
      </p:grpSp>
      <p:sp>
        <p:nvSpPr>
          <p:cNvPr id="4" name="1">
            <a:extLst>
              <a:ext uri="{FF2B5EF4-FFF2-40B4-BE49-F238E27FC236}">
                <a16:creationId xmlns:a16="http://schemas.microsoft.com/office/drawing/2014/main" id="{612F4390-E0CA-9179-5332-CD69B10A1EE1}"/>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二、常见的传染病预防</a:t>
            </a:r>
          </a:p>
        </p:txBody>
      </p:sp>
    </p:spTree>
    <p:extLst>
      <p:ext uri="{BB962C8B-B14F-4D97-AF65-F5344CB8AC3E}">
        <p14:creationId xmlns:p14="http://schemas.microsoft.com/office/powerpoint/2010/main" val="3196953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FB825-E471-00BB-38CD-7C687B6E1DC6}"/>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356C9783-C5E3-7519-50B5-15E73806759B}"/>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CECED2CA-F162-FAF3-F081-15DF59F16F3D}"/>
              </a:ext>
            </a:extLst>
          </p:cNvPr>
          <p:cNvSpPr txBox="1"/>
          <p:nvPr>
            <p:custDataLst>
              <p:tags r:id="rId1"/>
            </p:custDataLst>
          </p:nvPr>
        </p:nvSpPr>
        <p:spPr>
          <a:xfrm>
            <a:off x="942713" y="1329801"/>
            <a:ext cx="5459060" cy="4198393"/>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某校住校学生郑某感到身体不适，就医后确诊为病毒性肝炎。校保健室初步诊治，便安排其去市医院住院治疗，但并未引起注意。几天后，郑某的同学、班主任、军训的军官相继发病。保健室负责人及管理学生的干部为此受到学校的严厉批评。</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中职生是青年群体，过着集体生活，同时社交活动频繁，如不注意易出现传染病的传播和流行。因此，中职生必须了解必要的传染病知识，保护健康，减少感染。本单元将就常见的传染病</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如病毒性肝炎、肺结核、艾滋病</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的特点逐一介绍。</a:t>
            </a:r>
          </a:p>
        </p:txBody>
      </p:sp>
      <p:pic>
        <p:nvPicPr>
          <p:cNvPr id="2" name="图片 1">
            <a:extLst>
              <a:ext uri="{FF2B5EF4-FFF2-40B4-BE49-F238E27FC236}">
                <a16:creationId xmlns:a16="http://schemas.microsoft.com/office/drawing/2014/main" id="{0FB34E5B-73B0-9BE7-0048-0A0EA36F875D}"/>
              </a:ext>
            </a:extLst>
          </p:cNvPr>
          <p:cNvPicPr>
            <a:picLocks noChangeAspect="1"/>
          </p:cNvPicPr>
          <p:nvPr/>
        </p:nvPicPr>
        <p:blipFill rotWithShape="1">
          <a:blip r:embed="rId3"/>
          <a:srcRect b="8807"/>
          <a:stretch/>
        </p:blipFill>
        <p:spPr>
          <a:xfrm>
            <a:off x="6666451" y="1684163"/>
            <a:ext cx="4582836" cy="3489667"/>
          </a:xfrm>
          <a:prstGeom prst="rect">
            <a:avLst/>
          </a:prstGeom>
        </p:spPr>
      </p:pic>
    </p:spTree>
    <p:extLst>
      <p:ext uri="{BB962C8B-B14F-4D97-AF65-F5344CB8AC3E}">
        <p14:creationId xmlns:p14="http://schemas.microsoft.com/office/powerpoint/2010/main" val="2016104533"/>
      </p:ext>
    </p:extLst>
  </p:cSld>
  <p:clrMapOvr>
    <a:masterClrMapping/>
  </p:clrMapOvr>
  <p:transition spd="slow" advTm="4000">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F4A4B-5E72-B647-24E6-8D93A4E408B5}"/>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0C5D36B9-B785-CDBC-2F51-241F41C27E2F}"/>
              </a:ext>
            </a:extLst>
          </p:cNvPr>
          <p:cNvGrpSpPr/>
          <p:nvPr/>
        </p:nvGrpSpPr>
        <p:grpSpPr>
          <a:xfrm>
            <a:off x="841057" y="1459598"/>
            <a:ext cx="10509885" cy="4739640"/>
            <a:chOff x="1112" y="2325"/>
            <a:chExt cx="16551" cy="7464"/>
          </a:xfrm>
        </p:grpSpPr>
        <p:sp>
          <p:nvSpPr>
            <p:cNvPr id="7" name="直角三角形 6">
              <a:extLst>
                <a:ext uri="{FF2B5EF4-FFF2-40B4-BE49-F238E27FC236}">
                  <a16:creationId xmlns:a16="http://schemas.microsoft.com/office/drawing/2014/main" id="{5965B583-26ED-B64A-A30E-CC75F6E4539D}"/>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2A07ECB8-FE8D-9343-5544-F28C5F8ED43B}"/>
                </a:ext>
              </a:extLst>
            </p:cNvPr>
            <p:cNvSpPr/>
            <p:nvPr>
              <p:custDataLst>
                <p:tags r:id="rId3"/>
              </p:custDataLst>
            </p:nvPr>
          </p:nvSpPr>
          <p:spPr>
            <a:xfrm>
              <a:off x="1481" y="2560"/>
              <a:ext cx="16182" cy="722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F28891AB-9A96-6ECD-AF1A-0E3B60CA8524}"/>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传染病的形成及表现形式</a:t>
              </a:r>
            </a:p>
          </p:txBody>
        </p:sp>
        <p:sp>
          <p:nvSpPr>
            <p:cNvPr id="2" name="文本框 1">
              <a:extLst>
                <a:ext uri="{FF2B5EF4-FFF2-40B4-BE49-F238E27FC236}">
                  <a16:creationId xmlns:a16="http://schemas.microsoft.com/office/drawing/2014/main" id="{45489894-9267-7A75-18A3-46B400990C16}"/>
                </a:ext>
              </a:extLst>
            </p:cNvPr>
            <p:cNvSpPr txBox="1"/>
            <p:nvPr>
              <p:custDataLst>
                <p:tags r:id="rId5"/>
              </p:custDataLst>
            </p:nvPr>
          </p:nvSpPr>
          <p:spPr>
            <a:xfrm>
              <a:off x="1833" y="3543"/>
              <a:ext cx="15461"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⑤血液、血制品、体液传播。通过输入被病原体污染的血液、血制品、体液而引起的传播，如乙型肝炎、丙型肝炎、艾滋病等。</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⑥母婴传播。病原体通过胎盘、分娩、哺乳等方式使胎儿或婴儿遭受感染，如乙型肝炎、艾滋病等。</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⑦土壤传播。土壤传播是易感者通过接触被病原体的芽孢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如破伤风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、幼虫</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如钩虫</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、虫卵</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如蛔虫</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污染的土壤而感染。</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易感人群。</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对某种传染病缺乏特异性免疫力的人称为易感者。而易感人群是指某一特定人群中对某种传染病的易感程度。</a:t>
              </a:r>
            </a:p>
          </p:txBody>
        </p:sp>
      </p:grpSp>
      <p:sp>
        <p:nvSpPr>
          <p:cNvPr id="4" name="1">
            <a:extLst>
              <a:ext uri="{FF2B5EF4-FFF2-40B4-BE49-F238E27FC236}">
                <a16:creationId xmlns:a16="http://schemas.microsoft.com/office/drawing/2014/main" id="{186D89D0-48B9-0E09-EDFD-06E1B52DA2CC}"/>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二、常见的传染病预防</a:t>
            </a:r>
          </a:p>
        </p:txBody>
      </p:sp>
    </p:spTree>
    <p:extLst>
      <p:ext uri="{BB962C8B-B14F-4D97-AF65-F5344CB8AC3E}">
        <p14:creationId xmlns:p14="http://schemas.microsoft.com/office/powerpoint/2010/main" val="346555620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0E5A3-C8FA-01B5-8C68-FDE61B2631C8}"/>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236F0B37-E00C-8B34-2CB0-FDD64A4C8C38}"/>
              </a:ext>
            </a:extLst>
          </p:cNvPr>
          <p:cNvGrpSpPr/>
          <p:nvPr/>
        </p:nvGrpSpPr>
        <p:grpSpPr>
          <a:xfrm>
            <a:off x="841057" y="1333764"/>
            <a:ext cx="10509885" cy="4714875"/>
            <a:chOff x="1112" y="2325"/>
            <a:chExt cx="16551" cy="7425"/>
          </a:xfrm>
        </p:grpSpPr>
        <p:sp>
          <p:nvSpPr>
            <p:cNvPr id="7" name="直角三角形 6">
              <a:extLst>
                <a:ext uri="{FF2B5EF4-FFF2-40B4-BE49-F238E27FC236}">
                  <a16:creationId xmlns:a16="http://schemas.microsoft.com/office/drawing/2014/main" id="{C60660E9-F526-058C-6A0D-FFBB62240FB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B39CC3C6-08BB-AA3D-2FE0-DB57AF009074}"/>
                </a:ext>
              </a:extLst>
            </p:cNvPr>
            <p:cNvSpPr/>
            <p:nvPr>
              <p:custDataLst>
                <p:tags r:id="rId3"/>
              </p:custDataLst>
            </p:nvPr>
          </p:nvSpPr>
          <p:spPr>
            <a:xfrm>
              <a:off x="1481" y="2560"/>
              <a:ext cx="16182" cy="719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95A9583E-1084-229A-76BC-9FA3ADE74B10}"/>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传染病的形成及表现形式</a:t>
              </a:r>
            </a:p>
          </p:txBody>
        </p:sp>
        <p:sp>
          <p:nvSpPr>
            <p:cNvPr id="2" name="文本框 1">
              <a:extLst>
                <a:ext uri="{FF2B5EF4-FFF2-40B4-BE49-F238E27FC236}">
                  <a16:creationId xmlns:a16="http://schemas.microsoft.com/office/drawing/2014/main" id="{F57C50F5-5F17-7B50-22AA-0E70BA3B0CE4}"/>
                </a:ext>
              </a:extLst>
            </p:cNvPr>
            <p:cNvSpPr txBox="1"/>
            <p:nvPr>
              <p:custDataLst>
                <p:tags r:id="rId5"/>
              </p:custDataLst>
            </p:nvPr>
          </p:nvSpPr>
          <p:spPr>
            <a:xfrm>
              <a:off x="1857" y="3440"/>
              <a:ext cx="7075"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影响传染病流行过程的因素</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自然因素。自然因素主要是地理、气候和生态环境等，对传染病流行过程的发生、发展有重要影响。其中，寄生虫病和虫媒传染病受自然因素影响尤其明显。</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社会因素。社会制度、经济、文化水平、生活条件、风俗习惯、医疗卫生条件等对传染病的流行过程有决定性的影响，其中尤以社会制度为重要。</a:t>
              </a:r>
            </a:p>
          </p:txBody>
        </p:sp>
      </p:grpSp>
      <p:sp>
        <p:nvSpPr>
          <p:cNvPr id="4" name="1">
            <a:extLst>
              <a:ext uri="{FF2B5EF4-FFF2-40B4-BE49-F238E27FC236}">
                <a16:creationId xmlns:a16="http://schemas.microsoft.com/office/drawing/2014/main" id="{A3B3CADD-9BC8-DBD7-E2C1-7A4497F5A28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二、常见的传染病预防</a:t>
            </a:r>
          </a:p>
        </p:txBody>
      </p:sp>
      <p:pic>
        <p:nvPicPr>
          <p:cNvPr id="3" name="图片 2">
            <a:extLst>
              <a:ext uri="{FF2B5EF4-FFF2-40B4-BE49-F238E27FC236}">
                <a16:creationId xmlns:a16="http://schemas.microsoft.com/office/drawing/2014/main" id="{ED967F6D-918A-38B1-5E60-A17E57E7C530}"/>
              </a:ext>
            </a:extLst>
          </p:cNvPr>
          <p:cNvPicPr>
            <a:picLocks noChangeAspect="1"/>
          </p:cNvPicPr>
          <p:nvPr/>
        </p:nvPicPr>
        <p:blipFill>
          <a:blip r:embed="rId7"/>
          <a:stretch>
            <a:fillRect/>
          </a:stretch>
        </p:blipFill>
        <p:spPr>
          <a:xfrm>
            <a:off x="6053789" y="2041789"/>
            <a:ext cx="5049827" cy="3782695"/>
          </a:xfrm>
          <a:prstGeom prst="rect">
            <a:avLst/>
          </a:prstGeom>
        </p:spPr>
      </p:pic>
    </p:spTree>
    <p:extLst>
      <p:ext uri="{BB962C8B-B14F-4D97-AF65-F5344CB8AC3E}">
        <p14:creationId xmlns:p14="http://schemas.microsoft.com/office/powerpoint/2010/main" val="93214064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06120" y="1476375"/>
            <a:ext cx="10744200" cy="4932680"/>
            <a:chOff x="1112" y="2325"/>
            <a:chExt cx="16920" cy="7768"/>
          </a:xfrm>
        </p:grpSpPr>
        <p:sp>
          <p:nvSpPr>
            <p:cNvPr id="7" name="直角三角形 6"/>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3"/>
              </p:custDataLst>
            </p:nvPr>
          </p:nvSpPr>
          <p:spPr>
            <a:xfrm>
              <a:off x="1532" y="2570"/>
              <a:ext cx="16500" cy="752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传染病的基本特征和临床特点</a:t>
              </a:r>
            </a:p>
          </p:txBody>
        </p:sp>
        <p:sp>
          <p:nvSpPr>
            <p:cNvPr id="2" name="文本框 1"/>
            <p:cNvSpPr txBox="1"/>
            <p:nvPr>
              <p:custDataLst>
                <p:tags r:id="rId5"/>
              </p:custDataLst>
            </p:nvPr>
          </p:nvSpPr>
          <p:spPr>
            <a:xfrm>
              <a:off x="1857" y="3328"/>
              <a:ext cx="15811" cy="6612"/>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传染病的基本特征</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有病原体。每种传染病都由特异的病原体感染所引起，包括各种致病微生物和寄生虫，其中病毒和细菌感染最常见。 </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有传染性。有传染性是传染病与其他感染性疾病的主要区别。传染性是指病原体由宿主排出后经过一定途径传染给另一个宿主的特性。</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有流行病学特征。传染病的流行过程在自然因素和社会因素的影响下，表现出以下特征：</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①流行性。在一定条件下，传染病能在人群中广泛传播蔓延的特性称流行性。按传染病的流行强度和广度，流行性分为以下几种类型。</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散发。散发指某种传染病发病率为某地区近年来的一般水平。</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流行。流行指某种传染病在某地区的发病率显著高于当地一般的发病水平。</a:t>
              </a:r>
            </a:p>
          </p:txBody>
        </p:sp>
      </p:grpSp>
      <p:sp>
        <p:nvSpPr>
          <p:cNvPr id="4" name="1">
            <a:extLst>
              <a:ext uri="{FF2B5EF4-FFF2-40B4-BE49-F238E27FC236}">
                <a16:creationId xmlns:a16="http://schemas.microsoft.com/office/drawing/2014/main" id="{82F273D2-6C38-F1DD-81BE-E6ABD3175D2D}"/>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二、常见的传染病预防</a:t>
            </a: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8608B2-7234-CD0F-A57B-87DD262549F7}"/>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D21FF1BE-E153-0473-03FB-0587A05E6588}"/>
              </a:ext>
            </a:extLst>
          </p:cNvPr>
          <p:cNvGrpSpPr/>
          <p:nvPr/>
        </p:nvGrpSpPr>
        <p:grpSpPr>
          <a:xfrm>
            <a:off x="723900" y="1316985"/>
            <a:ext cx="10744200" cy="4932680"/>
            <a:chOff x="1112" y="2325"/>
            <a:chExt cx="16920" cy="7768"/>
          </a:xfrm>
        </p:grpSpPr>
        <p:sp>
          <p:nvSpPr>
            <p:cNvPr id="7" name="直角三角形 6">
              <a:extLst>
                <a:ext uri="{FF2B5EF4-FFF2-40B4-BE49-F238E27FC236}">
                  <a16:creationId xmlns:a16="http://schemas.microsoft.com/office/drawing/2014/main" id="{359FB8FA-DABE-9774-1A63-A5866CEC88B1}"/>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D0C5520-CA10-4D78-34BA-7B62AD11F8CD}"/>
                </a:ext>
              </a:extLst>
            </p:cNvPr>
            <p:cNvSpPr/>
            <p:nvPr>
              <p:custDataLst>
                <p:tags r:id="rId3"/>
              </p:custDataLst>
            </p:nvPr>
          </p:nvSpPr>
          <p:spPr>
            <a:xfrm>
              <a:off x="1532" y="2570"/>
              <a:ext cx="16500" cy="752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8A775811-7BA9-E6B3-6928-BBA0F14BEBAB}"/>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传染病的基本特征和临床特点</a:t>
              </a:r>
            </a:p>
          </p:txBody>
        </p:sp>
        <p:sp>
          <p:nvSpPr>
            <p:cNvPr id="2" name="文本框 1">
              <a:extLst>
                <a:ext uri="{FF2B5EF4-FFF2-40B4-BE49-F238E27FC236}">
                  <a16:creationId xmlns:a16="http://schemas.microsoft.com/office/drawing/2014/main" id="{3CD90FD1-6D27-FE6A-17DE-C07F900EA557}"/>
                </a:ext>
              </a:extLst>
            </p:cNvPr>
            <p:cNvSpPr txBox="1"/>
            <p:nvPr>
              <p:custDataLst>
                <p:tags r:id="rId5"/>
              </p:custDataLst>
            </p:nvPr>
          </p:nvSpPr>
          <p:spPr>
            <a:xfrm>
              <a:off x="1857" y="3328"/>
              <a:ext cx="15755" cy="6612"/>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传染病的临床特点</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病程发展的阶段性。</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传染病的病程从发生、发展和转归多有一定的阶段性，一般可分为以下几个时期。</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①潜伏期。潜伏期是指从病原体侵入人体到出现临床症状为止的一段时间。潜伏期是确定传染病检疫期及密切接触者医学观察期的重要依据，对传染病的诊断也有一定的参考意义。</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②前驱期。前驱期是指从患者起病到出现该病明显临床症状为止的一段时间。该期症状多无特异性，为许多传染病所共有，可表现为发热、乏力、食欲不振、头痛及肌肉酸痛等，一般持续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1~3d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。起病急骤者可无该期表现。</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③症状明显期。此期不同传染病表现出各自所特有的症状、体征，又可分为上升期、极期和缓解期。此期传染性较强且易产生并发症。</a:t>
              </a:r>
            </a:p>
          </p:txBody>
        </p:sp>
      </p:grpSp>
      <p:sp>
        <p:nvSpPr>
          <p:cNvPr id="4" name="1">
            <a:extLst>
              <a:ext uri="{FF2B5EF4-FFF2-40B4-BE49-F238E27FC236}">
                <a16:creationId xmlns:a16="http://schemas.microsoft.com/office/drawing/2014/main" id="{63C7C163-B7E3-F1E9-A2EC-06F68B448F5D}"/>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二、常见的传染病预防</a:t>
            </a:r>
          </a:p>
        </p:txBody>
      </p:sp>
    </p:spTree>
    <p:extLst>
      <p:ext uri="{BB962C8B-B14F-4D97-AF65-F5344CB8AC3E}">
        <p14:creationId xmlns:p14="http://schemas.microsoft.com/office/powerpoint/2010/main" val="328847039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69FE53-D7BF-7FCC-1E4E-049D8585CDE1}"/>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9B69A0C6-8960-CC62-AE35-8E56EF08BF03}"/>
              </a:ext>
            </a:extLst>
          </p:cNvPr>
          <p:cNvGrpSpPr/>
          <p:nvPr/>
        </p:nvGrpSpPr>
        <p:grpSpPr>
          <a:xfrm>
            <a:off x="723900" y="1426042"/>
            <a:ext cx="10744200" cy="4765040"/>
            <a:chOff x="1112" y="2325"/>
            <a:chExt cx="16920" cy="7504"/>
          </a:xfrm>
        </p:grpSpPr>
        <p:sp>
          <p:nvSpPr>
            <p:cNvPr id="7" name="直角三角形 6">
              <a:extLst>
                <a:ext uri="{FF2B5EF4-FFF2-40B4-BE49-F238E27FC236}">
                  <a16:creationId xmlns:a16="http://schemas.microsoft.com/office/drawing/2014/main" id="{26C5333B-3DCC-C4CE-2E72-AB184991955F}"/>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217EEE6C-06DB-C0E2-24F2-9B1129710204}"/>
                </a:ext>
              </a:extLst>
            </p:cNvPr>
            <p:cNvSpPr/>
            <p:nvPr>
              <p:custDataLst>
                <p:tags r:id="rId3"/>
              </p:custDataLst>
            </p:nvPr>
          </p:nvSpPr>
          <p:spPr>
            <a:xfrm>
              <a:off x="1532" y="2570"/>
              <a:ext cx="16500" cy="725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0E56DC3E-1F84-6332-C581-59374564B715}"/>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传染病的基本特征和临床特点</a:t>
              </a:r>
            </a:p>
          </p:txBody>
        </p:sp>
        <p:sp>
          <p:nvSpPr>
            <p:cNvPr id="2" name="文本框 1">
              <a:extLst>
                <a:ext uri="{FF2B5EF4-FFF2-40B4-BE49-F238E27FC236}">
                  <a16:creationId xmlns:a16="http://schemas.microsoft.com/office/drawing/2014/main" id="{2E552117-7D94-DA7E-319A-3558E4144B40}"/>
                </a:ext>
              </a:extLst>
            </p:cNvPr>
            <p:cNvSpPr txBox="1"/>
            <p:nvPr>
              <p:custDataLst>
                <p:tags r:id="rId5"/>
              </p:custDataLst>
            </p:nvPr>
          </p:nvSpPr>
          <p:spPr>
            <a:xfrm>
              <a:off x="1857" y="3543"/>
              <a:ext cx="15755" cy="5957"/>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④恢复期。恢复期是指机体的免疫力增长至一定程度，体内病理过程基本终止，病人的症状和体征逐渐消失的时期。</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⑤复发与再燃。复发是指某些传染病病人进入恢复期后，已稳定退热一段时间，由于潜伏于体内的病原体再度繁殖至一定程度，使初发病的症状再度出现。再燃是指当病情进入恢复期时，体温尚未稳定恢复至正常，又再发热。</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传染病的临床类型。</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根据临床过程的长短，传染病的临床类型可分为急性、亚急性和慢性；根据病情轻重，可分为轻型、中型、重型和爆发型；根据疾病的临床特征，可分为典型和非典型。临床分型对隔离、治疗、护理等防治工作具有指导意义。</a:t>
              </a:r>
            </a:p>
          </p:txBody>
        </p:sp>
      </p:grpSp>
      <p:sp>
        <p:nvSpPr>
          <p:cNvPr id="4" name="1">
            <a:extLst>
              <a:ext uri="{FF2B5EF4-FFF2-40B4-BE49-F238E27FC236}">
                <a16:creationId xmlns:a16="http://schemas.microsoft.com/office/drawing/2014/main" id="{4786F8ED-4EDC-28AD-4528-F29594B9847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二、常见的传染病预防</a:t>
            </a:r>
          </a:p>
        </p:txBody>
      </p:sp>
    </p:spTree>
    <p:extLst>
      <p:ext uri="{BB962C8B-B14F-4D97-AF65-F5344CB8AC3E}">
        <p14:creationId xmlns:p14="http://schemas.microsoft.com/office/powerpoint/2010/main" val="194742232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770E68-4C7E-B859-9E70-92BB805B01F6}"/>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6F8FB932-ECD3-9F6A-A3AC-42A485939474}"/>
              </a:ext>
            </a:extLst>
          </p:cNvPr>
          <p:cNvGrpSpPr/>
          <p:nvPr/>
        </p:nvGrpSpPr>
        <p:grpSpPr>
          <a:xfrm>
            <a:off x="723900" y="1568655"/>
            <a:ext cx="10744200" cy="4496435"/>
            <a:chOff x="1112" y="2325"/>
            <a:chExt cx="16920" cy="7081"/>
          </a:xfrm>
        </p:grpSpPr>
        <p:sp>
          <p:nvSpPr>
            <p:cNvPr id="7" name="直角三角形 6">
              <a:extLst>
                <a:ext uri="{FF2B5EF4-FFF2-40B4-BE49-F238E27FC236}">
                  <a16:creationId xmlns:a16="http://schemas.microsoft.com/office/drawing/2014/main" id="{348624C6-2D44-6B8F-A8E2-ABCA024FDDD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171E0A02-8213-951B-A07E-54F5E5A9A88D}"/>
                </a:ext>
              </a:extLst>
            </p:cNvPr>
            <p:cNvSpPr/>
            <p:nvPr>
              <p:custDataLst>
                <p:tags r:id="rId3"/>
              </p:custDataLst>
            </p:nvPr>
          </p:nvSpPr>
          <p:spPr>
            <a:xfrm>
              <a:off x="1532" y="2570"/>
              <a:ext cx="16500" cy="683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0CAF9522-161A-346B-E576-4C39D79D5FD2}"/>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传染病的诊断和防治</a:t>
              </a:r>
            </a:p>
          </p:txBody>
        </p:sp>
        <p:sp>
          <p:nvSpPr>
            <p:cNvPr id="2" name="文本框 1">
              <a:extLst>
                <a:ext uri="{FF2B5EF4-FFF2-40B4-BE49-F238E27FC236}">
                  <a16:creationId xmlns:a16="http://schemas.microsoft.com/office/drawing/2014/main" id="{F7EF078C-5CBC-925C-631C-9534220F765A}"/>
                </a:ext>
              </a:extLst>
            </p:cNvPr>
            <p:cNvSpPr txBox="1"/>
            <p:nvPr>
              <p:custDataLst>
                <p:tags r:id="rId5"/>
              </p:custDataLst>
            </p:nvPr>
          </p:nvSpPr>
          <p:spPr>
            <a:xfrm>
              <a:off x="1857" y="3637"/>
              <a:ext cx="15755" cy="5303"/>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传染病的诊断</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临床资料。全面、准确、详细地询问病史和体格检查，对确定临床诊断极为重要，应特别注意有诊断价值的症状和体征。</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流行病学资料。流行病学资料在传染病的诊断中具有重要的地位，包括年龄、性别、籍贯、职业、居住和旅游地区、发病季节、接触史、预防接种史及既往传染病史。</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辅助检查资料。辅助检查资料包括一般的实验室检查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血液、尿液、粪便常规检查、生化检查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、病原学检查、免疫学检查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特异性抗体检测、特异性抗原检测、免疫标记技术、皮肤试验、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细胞亚群检测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等，其中病原学检查可为诊断提供直接依据。</a:t>
              </a:r>
            </a:p>
          </p:txBody>
        </p:sp>
      </p:grpSp>
      <p:sp>
        <p:nvSpPr>
          <p:cNvPr id="4" name="1">
            <a:extLst>
              <a:ext uri="{FF2B5EF4-FFF2-40B4-BE49-F238E27FC236}">
                <a16:creationId xmlns:a16="http://schemas.microsoft.com/office/drawing/2014/main" id="{08CA719A-7A51-E0AA-FD46-DBFEA37451C4}"/>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二、常见的传染病预防</a:t>
            </a:r>
          </a:p>
        </p:txBody>
      </p:sp>
    </p:spTree>
    <p:extLst>
      <p:ext uri="{BB962C8B-B14F-4D97-AF65-F5344CB8AC3E}">
        <p14:creationId xmlns:p14="http://schemas.microsoft.com/office/powerpoint/2010/main" val="33372422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67B815-43C6-4A89-E644-300D7E95B73A}"/>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24E35039-EAC0-3572-75DB-18C322FCE571}"/>
              </a:ext>
            </a:extLst>
          </p:cNvPr>
          <p:cNvGrpSpPr/>
          <p:nvPr/>
        </p:nvGrpSpPr>
        <p:grpSpPr>
          <a:xfrm>
            <a:off x="723900" y="1426042"/>
            <a:ext cx="10744200" cy="4991735"/>
            <a:chOff x="1112" y="2325"/>
            <a:chExt cx="16920" cy="7861"/>
          </a:xfrm>
        </p:grpSpPr>
        <p:sp>
          <p:nvSpPr>
            <p:cNvPr id="7" name="直角三角形 6">
              <a:extLst>
                <a:ext uri="{FF2B5EF4-FFF2-40B4-BE49-F238E27FC236}">
                  <a16:creationId xmlns:a16="http://schemas.microsoft.com/office/drawing/2014/main" id="{123622CB-D6E2-5E52-F3DB-47945C19DA50}"/>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800DAF73-D512-3DEF-DD13-D8B3D274529B}"/>
                </a:ext>
              </a:extLst>
            </p:cNvPr>
            <p:cNvSpPr/>
            <p:nvPr>
              <p:custDataLst>
                <p:tags r:id="rId3"/>
              </p:custDataLst>
            </p:nvPr>
          </p:nvSpPr>
          <p:spPr>
            <a:xfrm>
              <a:off x="1532" y="2570"/>
              <a:ext cx="16500" cy="761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36BE271F-B91A-D086-784C-D237ACEE8B43}"/>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传染病的诊断和防治</a:t>
              </a:r>
            </a:p>
          </p:txBody>
        </p:sp>
        <p:sp>
          <p:nvSpPr>
            <p:cNvPr id="2" name="文本框 1">
              <a:extLst>
                <a:ext uri="{FF2B5EF4-FFF2-40B4-BE49-F238E27FC236}">
                  <a16:creationId xmlns:a16="http://schemas.microsoft.com/office/drawing/2014/main" id="{4E04D108-5322-42AA-628F-36770056747C}"/>
                </a:ext>
              </a:extLst>
            </p:cNvPr>
            <p:cNvSpPr txBox="1"/>
            <p:nvPr>
              <p:custDataLst>
                <p:tags r:id="rId5"/>
              </p:custDataLst>
            </p:nvPr>
          </p:nvSpPr>
          <p:spPr>
            <a:xfrm>
              <a:off x="1854" y="3416"/>
              <a:ext cx="15758" cy="6612"/>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传染病的治疗原则</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传染病的治疗目的不仅在于治愈病人，还在于控制传染源，防止传染病的进一步散播。因此，要采用综合治疗的原则，即一般治疗、对症治疗与特效治疗并重，还要做好治疗、护理、隔离、消毒工作。</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传染病的预防</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做好传染病的预防工作，能有效减少传染病的发生及流行，甚至可以达到控制和消灭传染病的目的。预防工作应针对传染病流行的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个环节进行，但应根据各种传染病的特点采取相应措施。</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管理传染源。</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①病人的管理。对病人应尽量做到“五早”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早发现、早诊断、早报告、早隔离、早治疗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，并要做好消毒、隔离工作。</a:t>
              </a:r>
            </a:p>
          </p:txBody>
        </p:sp>
      </p:grpSp>
      <p:sp>
        <p:nvSpPr>
          <p:cNvPr id="4" name="1">
            <a:extLst>
              <a:ext uri="{FF2B5EF4-FFF2-40B4-BE49-F238E27FC236}">
                <a16:creationId xmlns:a16="http://schemas.microsoft.com/office/drawing/2014/main" id="{61FE0242-97CF-95ED-02F9-20C20D541ACF}"/>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二、常见的传染病预防</a:t>
            </a:r>
          </a:p>
        </p:txBody>
      </p:sp>
    </p:spTree>
    <p:extLst>
      <p:ext uri="{BB962C8B-B14F-4D97-AF65-F5344CB8AC3E}">
        <p14:creationId xmlns:p14="http://schemas.microsoft.com/office/powerpoint/2010/main" val="200110044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0D74F0-EC39-1947-A093-1AC3BCF49682}"/>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1CB15DC-1000-A2DD-271A-B83F26601915}"/>
              </a:ext>
            </a:extLst>
          </p:cNvPr>
          <p:cNvGrpSpPr/>
          <p:nvPr/>
        </p:nvGrpSpPr>
        <p:grpSpPr>
          <a:xfrm>
            <a:off x="723900" y="1442821"/>
            <a:ext cx="10744200" cy="4933315"/>
            <a:chOff x="1112" y="2325"/>
            <a:chExt cx="16920" cy="7769"/>
          </a:xfrm>
        </p:grpSpPr>
        <p:sp>
          <p:nvSpPr>
            <p:cNvPr id="7" name="直角三角形 6">
              <a:extLst>
                <a:ext uri="{FF2B5EF4-FFF2-40B4-BE49-F238E27FC236}">
                  <a16:creationId xmlns:a16="http://schemas.microsoft.com/office/drawing/2014/main" id="{3EEFE681-926E-B625-9B78-79443C3026A1}"/>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9D2D9EDA-BBD6-92E8-3B07-A3D581A783C8}"/>
                </a:ext>
              </a:extLst>
            </p:cNvPr>
            <p:cNvSpPr/>
            <p:nvPr>
              <p:custDataLst>
                <p:tags r:id="rId3"/>
              </p:custDataLst>
            </p:nvPr>
          </p:nvSpPr>
          <p:spPr>
            <a:xfrm>
              <a:off x="1532" y="2570"/>
              <a:ext cx="16500" cy="752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CFA743E1-5D6A-78A2-7C83-3BCB4247273A}"/>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传染病的诊断和防治</a:t>
              </a:r>
            </a:p>
          </p:txBody>
        </p:sp>
        <p:sp>
          <p:nvSpPr>
            <p:cNvPr id="2" name="文本框 1">
              <a:extLst>
                <a:ext uri="{FF2B5EF4-FFF2-40B4-BE49-F238E27FC236}">
                  <a16:creationId xmlns:a16="http://schemas.microsoft.com/office/drawing/2014/main" id="{AA2EF918-4184-A7ED-9842-552C6CF37A19}"/>
                </a:ext>
              </a:extLst>
            </p:cNvPr>
            <p:cNvSpPr txBox="1"/>
            <p:nvPr>
              <p:custDataLst>
                <p:tags r:id="rId5"/>
              </p:custDataLst>
            </p:nvPr>
          </p:nvSpPr>
          <p:spPr>
            <a:xfrm>
              <a:off x="1899" y="3654"/>
              <a:ext cx="10071" cy="5957"/>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②接触者的管理。接触者是指与传染源发生过接触，可能受到感染而处于潜伏期内的人。对接触者应根据具体情况采取医学观察、留验、卫生处理、预防接种、预防服药等措施。</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③病原携带者的管理。发现病原携带者，应对其采取治疗、随访观察、调整工作岗位等措施。对于服务行业及托幼机构工作人员应定期检查，以便及时发现病原携带者。</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④动物传染源的管理。根据动物的病种和经济价值，予以隔离、治疗或杀灭，并做好消毒工作。在传染病流行地区应对动物进行预防接种，以降低发病率。</a:t>
              </a:r>
            </a:p>
          </p:txBody>
        </p:sp>
      </p:grpSp>
      <p:sp>
        <p:nvSpPr>
          <p:cNvPr id="4" name="1">
            <a:extLst>
              <a:ext uri="{FF2B5EF4-FFF2-40B4-BE49-F238E27FC236}">
                <a16:creationId xmlns:a16="http://schemas.microsoft.com/office/drawing/2014/main" id="{FC39228E-8D4C-0B91-2C15-13BD4C4FD0D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二、常见的传染病预防</a:t>
            </a:r>
          </a:p>
        </p:txBody>
      </p:sp>
      <p:pic>
        <p:nvPicPr>
          <p:cNvPr id="3" name="图片 2">
            <a:extLst>
              <a:ext uri="{FF2B5EF4-FFF2-40B4-BE49-F238E27FC236}">
                <a16:creationId xmlns:a16="http://schemas.microsoft.com/office/drawing/2014/main" id="{AA7AA44A-DC15-40C3-5D66-EBF15F83EF75}"/>
              </a:ext>
            </a:extLst>
          </p:cNvPr>
          <p:cNvPicPr>
            <a:picLocks noChangeAspect="1"/>
          </p:cNvPicPr>
          <p:nvPr/>
        </p:nvPicPr>
        <p:blipFill rotWithShape="1">
          <a:blip r:embed="rId7"/>
          <a:srcRect l="12810" t="8471" r="12691" b="26973"/>
          <a:stretch/>
        </p:blipFill>
        <p:spPr>
          <a:xfrm>
            <a:off x="7868873" y="2193680"/>
            <a:ext cx="3193263" cy="4031698"/>
          </a:xfrm>
          <a:prstGeom prst="rect">
            <a:avLst/>
          </a:prstGeom>
        </p:spPr>
      </p:pic>
    </p:spTree>
    <p:extLst>
      <p:ext uri="{BB962C8B-B14F-4D97-AF65-F5344CB8AC3E}">
        <p14:creationId xmlns:p14="http://schemas.microsoft.com/office/powerpoint/2010/main" val="130152906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782FD8-0ECD-650E-D063-03E5839505CC}"/>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61552C4-283E-531F-BBA0-32F64734A98D}"/>
              </a:ext>
            </a:extLst>
          </p:cNvPr>
          <p:cNvGrpSpPr/>
          <p:nvPr/>
        </p:nvGrpSpPr>
        <p:grpSpPr>
          <a:xfrm>
            <a:off x="723900" y="1568655"/>
            <a:ext cx="10744200" cy="4496435"/>
            <a:chOff x="1112" y="2325"/>
            <a:chExt cx="16920" cy="7081"/>
          </a:xfrm>
        </p:grpSpPr>
        <p:sp>
          <p:nvSpPr>
            <p:cNvPr id="7" name="直角三角形 6">
              <a:extLst>
                <a:ext uri="{FF2B5EF4-FFF2-40B4-BE49-F238E27FC236}">
                  <a16:creationId xmlns:a16="http://schemas.microsoft.com/office/drawing/2014/main" id="{133AA8E8-7206-9793-1FF7-C74C339BA00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DDC2624A-1A50-4CEC-12B6-A7710E4DA20A}"/>
                </a:ext>
              </a:extLst>
            </p:cNvPr>
            <p:cNvSpPr/>
            <p:nvPr>
              <p:custDataLst>
                <p:tags r:id="rId3"/>
              </p:custDataLst>
            </p:nvPr>
          </p:nvSpPr>
          <p:spPr>
            <a:xfrm>
              <a:off x="1532" y="2570"/>
              <a:ext cx="16500" cy="683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29B1F01F-8600-AD67-51D8-1D7C4A44F940}"/>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传染病的诊断和防治</a:t>
              </a:r>
            </a:p>
          </p:txBody>
        </p:sp>
        <p:sp>
          <p:nvSpPr>
            <p:cNvPr id="2" name="文本框 1">
              <a:extLst>
                <a:ext uri="{FF2B5EF4-FFF2-40B4-BE49-F238E27FC236}">
                  <a16:creationId xmlns:a16="http://schemas.microsoft.com/office/drawing/2014/main" id="{02625F14-31B4-0991-2D39-3886C47ED3A3}"/>
                </a:ext>
              </a:extLst>
            </p:cNvPr>
            <p:cNvSpPr txBox="1"/>
            <p:nvPr>
              <p:custDataLst>
                <p:tags r:id="rId5"/>
              </p:custDataLst>
            </p:nvPr>
          </p:nvSpPr>
          <p:spPr>
            <a:xfrm>
              <a:off x="1904" y="3543"/>
              <a:ext cx="7668" cy="5303"/>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切断传播途径。</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应根据不同的传播途径采取相应的切断措施。消毒是切断传播途径的重要手段。</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保护易感人群。</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对易感人群可通过提高非特异性免疫力、特异性免疫力</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包括自动免疫、被动免疫</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和预防服药等方法进行保护。其中，通过预防接种提高人群的特异性免疫力最为关键。</a:t>
              </a:r>
            </a:p>
          </p:txBody>
        </p:sp>
      </p:grpSp>
      <p:sp>
        <p:nvSpPr>
          <p:cNvPr id="4" name="1">
            <a:extLst>
              <a:ext uri="{FF2B5EF4-FFF2-40B4-BE49-F238E27FC236}">
                <a16:creationId xmlns:a16="http://schemas.microsoft.com/office/drawing/2014/main" id="{63B89D6B-56B4-8E18-662A-70306ACF83A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二、常见的传染病预防</a:t>
            </a:r>
          </a:p>
        </p:txBody>
      </p:sp>
      <p:pic>
        <p:nvPicPr>
          <p:cNvPr id="5" name="图片 4">
            <a:extLst>
              <a:ext uri="{FF2B5EF4-FFF2-40B4-BE49-F238E27FC236}">
                <a16:creationId xmlns:a16="http://schemas.microsoft.com/office/drawing/2014/main" id="{45488115-FD0F-38A6-5D3D-4849489828E0}"/>
              </a:ext>
            </a:extLst>
          </p:cNvPr>
          <p:cNvPicPr>
            <a:picLocks noChangeAspect="1"/>
          </p:cNvPicPr>
          <p:nvPr/>
        </p:nvPicPr>
        <p:blipFill rotWithShape="1">
          <a:blip r:embed="rId7"/>
          <a:srcRect t="5483" r="5185" b="6602"/>
          <a:stretch/>
        </p:blipFill>
        <p:spPr>
          <a:xfrm>
            <a:off x="6324002" y="2342085"/>
            <a:ext cx="4877398" cy="3259905"/>
          </a:xfrm>
          <a:prstGeom prst="rect">
            <a:avLst/>
          </a:prstGeom>
        </p:spPr>
      </p:pic>
    </p:spTree>
    <p:extLst>
      <p:ext uri="{BB962C8B-B14F-4D97-AF65-F5344CB8AC3E}">
        <p14:creationId xmlns:p14="http://schemas.microsoft.com/office/powerpoint/2010/main" val="81117911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BCEBE-E97A-2039-FD0F-638842689A06}"/>
            </a:ext>
          </a:extLst>
        </p:cNvPr>
        <p:cNvGrpSpPr/>
        <p:nvPr/>
      </p:nvGrpSpPr>
      <p:grpSpPr>
        <a:xfrm>
          <a:off x="0" y="0"/>
          <a:ext cx="0" cy="0"/>
          <a:chOff x="0" y="0"/>
          <a:chExt cx="0" cy="0"/>
        </a:xfrm>
      </p:grpSpPr>
      <p:pic>
        <p:nvPicPr>
          <p:cNvPr id="8" name="图片 7" descr="卡通人物&#10;&#10;描述已自动生成">
            <a:extLst>
              <a:ext uri="{FF2B5EF4-FFF2-40B4-BE49-F238E27FC236}">
                <a16:creationId xmlns:a16="http://schemas.microsoft.com/office/drawing/2014/main" id="{CF042F43-A70E-4255-679D-7E3CE144AF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38CA795E-2E61-370F-918B-C864D1E73CC3}"/>
              </a:ext>
            </a:extLst>
          </p:cNvPr>
          <p:cNvPicPr>
            <a:picLocks noChangeAspect="1"/>
          </p:cNvPicPr>
          <p:nvPr/>
        </p:nvPicPr>
        <p:blipFill>
          <a:blip r:embed="rId6"/>
          <a:stretch>
            <a:fillRect/>
          </a:stretch>
        </p:blipFill>
        <p:spPr>
          <a:xfrm>
            <a:off x="374381" y="3160212"/>
            <a:ext cx="3802691" cy="3802691"/>
          </a:xfrm>
          <a:prstGeom prst="rect">
            <a:avLst/>
          </a:prstGeom>
        </p:spPr>
      </p:pic>
      <p:grpSp>
        <p:nvGrpSpPr>
          <p:cNvPr id="10" name="3">
            <a:extLst>
              <a:ext uri="{FF2B5EF4-FFF2-40B4-BE49-F238E27FC236}">
                <a16:creationId xmlns:a16="http://schemas.microsoft.com/office/drawing/2014/main" id="{E319D4A8-1599-A8B4-B835-A34A6C82153F}"/>
              </a:ext>
            </a:extLst>
          </p:cNvPr>
          <p:cNvGrpSpPr/>
          <p:nvPr/>
        </p:nvGrpSpPr>
        <p:grpSpPr>
          <a:xfrm>
            <a:off x="1518554" y="1280198"/>
            <a:ext cx="8966893" cy="1870624"/>
            <a:chOff x="-1334" y="3008"/>
            <a:chExt cx="14121" cy="2946"/>
          </a:xfrm>
        </p:grpSpPr>
        <p:sp>
          <p:nvSpPr>
            <p:cNvPr id="11" name="矩形 10">
              <a:extLst>
                <a:ext uri="{FF2B5EF4-FFF2-40B4-BE49-F238E27FC236}">
                  <a16:creationId xmlns:a16="http://schemas.microsoft.com/office/drawing/2014/main" id="{C84230B4-32D3-A816-0A72-17CD448A463C}"/>
                </a:ext>
              </a:extLst>
            </p:cNvPr>
            <p:cNvSpPr/>
            <p:nvPr>
              <p:custDataLst>
                <p:tags r:id="rId2"/>
              </p:custDataLst>
            </p:nvPr>
          </p:nvSpPr>
          <p:spPr>
            <a:xfrm>
              <a:off x="-1334" y="4277"/>
              <a:ext cx="14121" cy="16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慢性非传染性疾病的预防</a:t>
              </a:r>
            </a:p>
          </p:txBody>
        </p:sp>
        <p:sp>
          <p:nvSpPr>
            <p:cNvPr id="12" name="矩形 11">
              <a:extLst>
                <a:ext uri="{FF2B5EF4-FFF2-40B4-BE49-F238E27FC236}">
                  <a16:creationId xmlns:a16="http://schemas.microsoft.com/office/drawing/2014/main" id="{D6FEE685-5D80-79D6-E665-6224AF97C68B}"/>
                </a:ext>
              </a:extLst>
            </p:cNvPr>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单元二</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57456217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316985"/>
            <a:ext cx="10744200" cy="4972050"/>
            <a:chOff x="1112" y="2325"/>
            <a:chExt cx="16920" cy="7830"/>
          </a:xfrm>
        </p:grpSpPr>
        <p:sp>
          <p:nvSpPr>
            <p:cNvPr id="7" name="直角三角形 6"/>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3"/>
              </p:custDataLst>
            </p:nvPr>
          </p:nvSpPr>
          <p:spPr>
            <a:xfrm>
              <a:off x="1532" y="2572"/>
              <a:ext cx="16500" cy="758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病毒性肝炎</a:t>
              </a:r>
            </a:p>
          </p:txBody>
        </p:sp>
        <p:sp>
          <p:nvSpPr>
            <p:cNvPr id="2" name="文本框 1"/>
            <p:cNvSpPr txBox="1"/>
            <p:nvPr>
              <p:custDataLst>
                <p:tags r:id="rId5"/>
              </p:custDataLst>
            </p:nvPr>
          </p:nvSpPr>
          <p:spPr>
            <a:xfrm>
              <a:off x="1813" y="3418"/>
              <a:ext cx="15937"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病毒性肝炎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(Viral Hepatitis)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简称“肝炎”， 是由多种肝炎病毒引起的以肝细胞损害为主的传染病。根据病原学诊断， 病毒性肝炎包括甲型肝炎、乙型肝炎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(HBV) </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、丙型肝炎、丁型肝炎和戊型肝炎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种，均以疲乏、食欲减退、肝大和肝功能异常为主要表现，部分患者会出现黄疸。</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我国是病毒性肝炎的高发区，以甲型和乙型肝炎最为多见，两者均可通过接种疫苗预防。</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病学资料</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传染源：甲型和戊型肝炎的传染源为急性期患者和亚临床感染者，乙型、丙型和丁型肝炎的传染源为急慢性患者、亚临床感染者和病毒携带者。</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传播途径：甲型和戊型肝炎以粪</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口传播途径为主；乙型、丙型和丁型肝炎主要有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条传播途径：血液传播是我国目前最主要的传播途径，性接触也是一条重要的传播途径，母婴传播是导致婴幼儿感染</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HBV</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的重要途径。</a:t>
              </a:r>
            </a:p>
          </p:txBody>
        </p:sp>
      </p:grpSp>
      <p:sp>
        <p:nvSpPr>
          <p:cNvPr id="4" name="1">
            <a:extLst>
              <a:ext uri="{FF2B5EF4-FFF2-40B4-BE49-F238E27FC236}">
                <a16:creationId xmlns:a16="http://schemas.microsoft.com/office/drawing/2014/main" id="{E13C1AAE-138D-6035-D913-6DDB0DFC515E}"/>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BC44F-1A75-8952-BBB0-2F7F6C3330BC}"/>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94D37FB8-6949-D047-6FAD-37B4881B52FD}"/>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C1F66E4E-33DA-13A0-4EAC-1E8A9D006CEA}"/>
              </a:ext>
            </a:extLst>
          </p:cNvPr>
          <p:cNvSpPr txBox="1"/>
          <p:nvPr>
            <p:custDataLst>
              <p:tags r:id="rId1"/>
            </p:custDataLst>
          </p:nvPr>
        </p:nvSpPr>
        <p:spPr>
          <a:xfrm>
            <a:off x="1494790" y="1576629"/>
            <a:ext cx="9202420" cy="4008277"/>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熟悉慢性非传染性疾病的概述。</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明确慢性非传染性疾病的特点与种类以及防治等知识。</a:t>
            </a: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通过对慢性非传染性疾病知识的学习，有效掌握相关知识，对健康产生积极影响。</a:t>
            </a: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养成健康的生活方式，树立正确、健康的理念与观念。</a:t>
            </a:r>
          </a:p>
        </p:txBody>
      </p:sp>
    </p:spTree>
    <p:extLst>
      <p:ext uri="{BB962C8B-B14F-4D97-AF65-F5344CB8AC3E}">
        <p14:creationId xmlns:p14="http://schemas.microsoft.com/office/powerpoint/2010/main" val="762783859"/>
      </p:ext>
    </p:extLst>
  </p:cSld>
  <p:clrMapOvr>
    <a:masterClrMapping/>
  </p:clrMapOvr>
  <p:transition spd="slow" advTm="4000">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9C070-0365-A979-E546-38724695BF29}"/>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23C4CFD4-73AD-CDD7-6BFD-6B76E1F79844}"/>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1402375E-281E-AA24-2754-A16DC70209AB}"/>
              </a:ext>
            </a:extLst>
          </p:cNvPr>
          <p:cNvSpPr txBox="1"/>
          <p:nvPr>
            <p:custDataLst>
              <p:tags r:id="rId1"/>
            </p:custDataLst>
          </p:nvPr>
        </p:nvSpPr>
        <p:spPr>
          <a:xfrm>
            <a:off x="546908" y="1329803"/>
            <a:ext cx="11098183" cy="4198393"/>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近年来，青少年糖尿病呈现出上升趋势。主要原因有四个。</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第一，不健康的饮食。生活水平提高了，饮食习惯也在发生改变。年轻人由于过度饮食高油、高糖和摄入过于精细的食物，进而引发能量过剩、加重胰岛负担，糖尿病患病概率大幅增加。</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第二，超重或肥胖。过多的糖、游离脂肪酸引起能量过剩，也会诱发肥胖。同时会刺激胰岛</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β</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细胞分泌更多的胰岛素，加重肥胖。而肥胖又会加重胰岛素抵抗，使得胰岛</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β</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细胞分泌更多胰岛素，这就造成了恶性循环。</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第三，睡眠时间少。睡眠时间少或者不足会导致皮质醇这类存在昼夜节奏的激素拮抗胰岛素，容易引起血糖升高，加重胰岛素抵抗并导致脂肪堆积。</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第四，运动量不足。现在青少年人长期坐着不运动、打游戏、玩手机，生活方式明显呈现出久坐少动、低体力活动增多的问题，使能量消耗减少、肌肉含量下降，从而导致超重或肥胖。</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青少年想远离糖尿病，首先要管住嘴、迈开腿，然后还要多普及相关防治知识，在控糖降糖上多注意。</a:t>
            </a:r>
          </a:p>
        </p:txBody>
      </p:sp>
    </p:spTree>
    <p:extLst>
      <p:ext uri="{BB962C8B-B14F-4D97-AF65-F5344CB8AC3E}">
        <p14:creationId xmlns:p14="http://schemas.microsoft.com/office/powerpoint/2010/main" val="1877539680"/>
      </p:ext>
    </p:extLst>
  </p:cSld>
  <p:clrMapOvr>
    <a:masterClrMapping/>
  </p:clrMapOvr>
  <p:transition spd="slow" advTm="4000">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3"/>
          <p:cNvGrpSpPr/>
          <p:nvPr/>
        </p:nvGrpSpPr>
        <p:grpSpPr>
          <a:xfrm>
            <a:off x="1311910" y="1856319"/>
            <a:ext cx="9402445" cy="3770040"/>
            <a:chOff x="2066" y="2898"/>
            <a:chExt cx="14807" cy="5805"/>
          </a:xfrm>
        </p:grpSpPr>
        <p:sp>
          <p:nvSpPr>
            <p:cNvPr id="2" name="矩形 1"/>
            <p:cNvSpPr/>
            <p:nvPr>
              <p:custDataLst>
                <p:tags r:id="rId2"/>
              </p:custDataLst>
            </p:nvPr>
          </p:nvSpPr>
          <p:spPr>
            <a:xfrm>
              <a:off x="2066" y="2898"/>
              <a:ext cx="2654" cy="5805"/>
            </a:xfrm>
            <a:prstGeom prst="rect">
              <a:avLst/>
            </a:prstGeom>
            <a:gradFill>
              <a:gsLst>
                <a:gs pos="0">
                  <a:srgbClr val="016CD4"/>
                </a:gs>
                <a:gs pos="100000">
                  <a:srgbClr val="99DAF9"/>
                </a:gs>
              </a:gsLst>
              <a:lin ang="49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panose="00020600040101010101" charset="-122"/>
                <a:ea typeface="阿里巴巴普惠体" panose="00020600040101010101" charset="-122"/>
              </a:endParaRPr>
            </a:p>
          </p:txBody>
        </p:sp>
        <p:sp>
          <p:nvSpPr>
            <p:cNvPr id="9" name="文本框 8"/>
            <p:cNvSpPr txBox="1"/>
            <p:nvPr>
              <p:custDataLst>
                <p:tags r:id="rId3"/>
              </p:custDataLst>
            </p:nvPr>
          </p:nvSpPr>
          <p:spPr>
            <a:xfrm>
              <a:off x="9106" y="3266"/>
              <a:ext cx="7767" cy="4529"/>
            </a:xfrm>
            <a:prstGeom prst="rect">
              <a:avLst/>
            </a:prstGeom>
            <a:noFill/>
          </p:spPr>
          <p:txBody>
            <a:bodyPr vert="horz" wrap="square" lIns="91440" tIns="45720" rIns="91440" bIns="45720" rtlCol="0" anchor="t">
              <a:noAutofit/>
            </a:bodyPr>
            <a:lstStyle/>
            <a:p>
              <a:pPr lvl="0" indent="468000" algn="just">
                <a:lnSpc>
                  <a:spcPct val="120000"/>
                </a:lnSpc>
                <a:spcBef>
                  <a:spcPts val="600"/>
                </a:spcBef>
                <a:buClrTx/>
                <a:buSzTx/>
                <a:buFontTx/>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慢性非传染性疾病</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简称慢病</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指病程长，不能自愈的或几乎不能被治愈，但有明确预防措施的疾病，包括心脑血管疾病、恶性肿瘤、慢性阻塞性肺部疾病、糖尿病、精神心理性疾病等的发病率、致残率、死亡率均高和医疗费用昂贵的一组疾病。</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endParaRPr>
            </a:p>
            <a:p>
              <a:pPr lvl="0" indent="468000" algn="just">
                <a:lnSpc>
                  <a:spcPct val="120000"/>
                </a:lnSpc>
                <a:spcBef>
                  <a:spcPts val="600"/>
                </a:spcBef>
                <a:buClrTx/>
                <a:buSzTx/>
                <a:buFontTx/>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慢性非传染性疾病致病原因多与职业、环境、生活与行为方式等有关，一般无传染性。</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grpSp>
      <p:sp>
        <p:nvSpPr>
          <p:cNvPr id="7" name="1">
            <a:extLst>
              <a:ext uri="{FF2B5EF4-FFF2-40B4-BE49-F238E27FC236}">
                <a16:creationId xmlns:a16="http://schemas.microsoft.com/office/drawing/2014/main" id="{B17306AC-9438-7FA1-230D-201E1D1ABEB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一、慢性非传染性疾病概述</a:t>
            </a:r>
          </a:p>
        </p:txBody>
      </p:sp>
      <p:pic>
        <p:nvPicPr>
          <p:cNvPr id="6" name="图片 5">
            <a:extLst>
              <a:ext uri="{FF2B5EF4-FFF2-40B4-BE49-F238E27FC236}">
                <a16:creationId xmlns:a16="http://schemas.microsoft.com/office/drawing/2014/main" id="{4C629F0F-DA41-2123-01AE-762833C63D72}"/>
              </a:ext>
            </a:extLst>
          </p:cNvPr>
          <p:cNvPicPr>
            <a:picLocks noChangeAspect="1"/>
          </p:cNvPicPr>
          <p:nvPr/>
        </p:nvPicPr>
        <p:blipFill>
          <a:blip r:embed="rId5"/>
          <a:stretch>
            <a:fillRect/>
          </a:stretch>
        </p:blipFill>
        <p:spPr>
          <a:xfrm>
            <a:off x="1796120" y="2437600"/>
            <a:ext cx="3740614" cy="2762057"/>
          </a:xfrm>
          <a:prstGeom prst="rect">
            <a:avLst/>
          </a:prstGeom>
        </p:spPr>
      </p:pic>
    </p:spTree>
  </p:cSld>
  <p:clrMapOvr>
    <a:masterClrMapping/>
  </p:clrMapOvr>
  <p:transition spd="slow" advTm="4000">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二、慢性非传染性疾病的特点</a:t>
            </a:r>
          </a:p>
        </p:txBody>
      </p:sp>
      <p:grpSp>
        <p:nvGrpSpPr>
          <p:cNvPr id="23" name="3"/>
          <p:cNvGrpSpPr/>
          <p:nvPr/>
        </p:nvGrpSpPr>
        <p:grpSpPr>
          <a:xfrm>
            <a:off x="881062" y="1527000"/>
            <a:ext cx="10429875" cy="4398645"/>
            <a:chOff x="1584" y="1295"/>
            <a:chExt cx="16425" cy="6927"/>
          </a:xfrm>
        </p:grpSpPr>
        <p:grpSp>
          <p:nvGrpSpPr>
            <p:cNvPr id="4" name="组合 3"/>
            <p:cNvGrpSpPr/>
            <p:nvPr/>
          </p:nvGrpSpPr>
          <p:grpSpPr>
            <a:xfrm>
              <a:off x="1584" y="1295"/>
              <a:ext cx="7781" cy="6926"/>
              <a:chOff x="1724" y="1295"/>
              <a:chExt cx="7781" cy="6926"/>
            </a:xfrm>
          </p:grpSpPr>
          <p:sp>
            <p:nvSpPr>
              <p:cNvPr id="58" name="圆角矩形 57"/>
              <p:cNvSpPr/>
              <p:nvPr>
                <p:custDataLst>
                  <p:tags r:id="rId4"/>
                </p:custDataLst>
              </p:nvPr>
            </p:nvSpPr>
            <p:spPr>
              <a:xfrm>
                <a:off x="1724" y="1295"/>
                <a:ext cx="7781" cy="692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a typeface="+mj-lt"/>
                </a:endParaRPr>
              </a:p>
            </p:txBody>
          </p:sp>
          <p:sp>
            <p:nvSpPr>
              <p:cNvPr id="64" name="文本框 63"/>
              <p:cNvSpPr txBox="1"/>
              <p:nvPr>
                <p:custDataLst>
                  <p:tags r:id="rId5"/>
                </p:custDataLst>
              </p:nvPr>
            </p:nvSpPr>
            <p:spPr>
              <a:xfrm>
                <a:off x="2026" y="1425"/>
                <a:ext cx="7176" cy="6666"/>
              </a:xfrm>
              <a:prstGeom prst="rect">
                <a:avLst/>
              </a:prstGeom>
              <a:noFill/>
            </p:spPr>
            <p:txBody>
              <a:bodyPr wrap="square" rtlCol="0" anchor="t">
                <a:no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病因复杂，发病与多种危险因素，如吸烟、酗酒、不合理膳食、肥胖、静坐、精神因素等有关。</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潜伏期较长，起病时间和发病原因不明确。</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病程长，并发症多，晚期多器官功能受损。</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很难彻底治愈，病变多为不可逆性。</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反复发作，经济压力大，家庭支持无力。</a:t>
                </a:r>
              </a:p>
            </p:txBody>
          </p:sp>
        </p:grpSp>
        <p:sp>
          <p:nvSpPr>
            <p:cNvPr id="13" name="圆角矩形 12"/>
            <p:cNvSpPr/>
            <p:nvPr>
              <p:custDataLst>
                <p:tags r:id="rId2"/>
              </p:custDataLst>
            </p:nvPr>
          </p:nvSpPr>
          <p:spPr>
            <a:xfrm>
              <a:off x="9860" y="7145"/>
              <a:ext cx="8149" cy="1077"/>
            </a:xfrm>
            <a:prstGeom prst="roundRect">
              <a:avLst>
                <a:gd name="adj" fmla="val 18848"/>
              </a:avLst>
            </a:prstGeom>
            <a:gradFill>
              <a:gsLst>
                <a:gs pos="0">
                  <a:srgbClr val="016CD4"/>
                </a:gs>
                <a:gs pos="100000">
                  <a:srgbClr val="99DAF9"/>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a typeface="+mj-lt"/>
              </a:endParaRPr>
            </a:p>
          </p:txBody>
        </p:sp>
        <p:sp>
          <p:nvSpPr>
            <p:cNvPr id="22" name="文本框 21"/>
            <p:cNvSpPr txBox="1"/>
            <p:nvPr>
              <p:custDataLst>
                <p:tags r:id="rId3"/>
              </p:custDataLst>
            </p:nvPr>
          </p:nvSpPr>
          <p:spPr>
            <a:xfrm>
              <a:off x="10258" y="7179"/>
              <a:ext cx="7449" cy="1018"/>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慢病致病原因多与职业、环境、生活与行为方式等有关</a:t>
              </a:r>
              <a:endParaRPr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endParaRPr>
            </a:p>
          </p:txBody>
        </p:sp>
      </p:grpSp>
      <p:pic>
        <p:nvPicPr>
          <p:cNvPr id="2" name="图片 1">
            <a:extLst>
              <a:ext uri="{FF2B5EF4-FFF2-40B4-BE49-F238E27FC236}">
                <a16:creationId xmlns:a16="http://schemas.microsoft.com/office/drawing/2014/main" id="{1C96F880-23F9-22C9-1B00-A256EB35F80A}"/>
              </a:ext>
            </a:extLst>
          </p:cNvPr>
          <p:cNvPicPr>
            <a:picLocks noChangeAspect="1"/>
          </p:cNvPicPr>
          <p:nvPr/>
        </p:nvPicPr>
        <p:blipFill>
          <a:blip r:embed="rId7"/>
          <a:stretch>
            <a:fillRect/>
          </a:stretch>
        </p:blipFill>
        <p:spPr>
          <a:xfrm>
            <a:off x="6370005" y="1561849"/>
            <a:ext cx="4443388" cy="3572510"/>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Lef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三、常见慢性非传染性疾病的种类</a:t>
            </a:r>
          </a:p>
        </p:txBody>
      </p:sp>
      <p:grpSp>
        <p:nvGrpSpPr>
          <p:cNvPr id="25" name="4"/>
          <p:cNvGrpSpPr/>
          <p:nvPr/>
        </p:nvGrpSpPr>
        <p:grpSpPr>
          <a:xfrm>
            <a:off x="804545" y="1630820"/>
            <a:ext cx="10583545" cy="2027272"/>
            <a:chOff x="1586" y="5239"/>
            <a:chExt cx="16667" cy="4059"/>
          </a:xfrm>
        </p:grpSpPr>
        <p:grpSp>
          <p:nvGrpSpPr>
            <p:cNvPr id="17" name="组合 16"/>
            <p:cNvGrpSpPr/>
            <p:nvPr/>
          </p:nvGrpSpPr>
          <p:grpSpPr>
            <a:xfrm>
              <a:off x="1586" y="5239"/>
              <a:ext cx="7857" cy="4059"/>
              <a:chOff x="1586" y="5134"/>
              <a:chExt cx="7857" cy="4059"/>
            </a:xfrm>
          </p:grpSpPr>
          <p:sp>
            <p:nvSpPr>
              <p:cNvPr id="8" name="圆角矩形 7"/>
              <p:cNvSpPr/>
              <p:nvPr>
                <p:custDataLst>
                  <p:tags r:id="rId13"/>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808" y="6422"/>
                <a:ext cx="7422" cy="1460"/>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心脑血管疾病常见有高血压、高血脂、冠心病、脑血管疾病等。</a:t>
                </a:r>
              </a:p>
            </p:txBody>
          </p:sp>
          <p:sp>
            <p:nvSpPr>
              <p:cNvPr id="15" name="圆角矩形 14"/>
              <p:cNvSpPr/>
              <p:nvPr>
                <p:custDataLst>
                  <p:tags r:id="rId14"/>
                </p:custDataLst>
              </p:nvPr>
            </p:nvSpPr>
            <p:spPr>
              <a:xfrm>
                <a:off x="2007" y="5134"/>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p:cNvSpPr txBox="1"/>
              <p:nvPr>
                <p:custDataLst>
                  <p:tags r:id="rId15"/>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心脑血管疾病</a:t>
                </a:r>
              </a:p>
            </p:txBody>
          </p:sp>
        </p:grpSp>
        <p:grpSp>
          <p:nvGrpSpPr>
            <p:cNvPr id="18" name="组合 17"/>
            <p:cNvGrpSpPr/>
            <p:nvPr/>
          </p:nvGrpSpPr>
          <p:grpSpPr>
            <a:xfrm>
              <a:off x="10396" y="5239"/>
              <a:ext cx="7857" cy="4059"/>
              <a:chOff x="1586" y="5134"/>
              <a:chExt cx="7857" cy="4059"/>
            </a:xfrm>
          </p:grpSpPr>
          <p:sp>
            <p:nvSpPr>
              <p:cNvPr id="19" name="圆角矩形 18"/>
              <p:cNvSpPr/>
              <p:nvPr>
                <p:custDataLst>
                  <p:tags r:id="rId9"/>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custDataLst>
                  <p:tags r:id="rId10"/>
                </p:custDataLst>
              </p:nvPr>
            </p:nvSpPr>
            <p:spPr>
              <a:xfrm>
                <a:off x="1809" y="6172"/>
                <a:ext cx="7411" cy="1460"/>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营养代谢性疾病常见的有肥胖、痛风、糖尿病、缺铁性贫血、骨质疏松等。</a:t>
                </a:r>
              </a:p>
            </p:txBody>
          </p:sp>
          <p:sp>
            <p:nvSpPr>
              <p:cNvPr id="23" name="圆角矩形 22"/>
              <p:cNvSpPr/>
              <p:nvPr>
                <p:custDataLst>
                  <p:tags r:id="rId11"/>
                </p:custDataLst>
              </p:nvPr>
            </p:nvSpPr>
            <p:spPr>
              <a:xfrm>
                <a:off x="2007" y="5134"/>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24" name="文本框 23"/>
              <p:cNvSpPr txBox="1"/>
              <p:nvPr>
                <p:custDataLst>
                  <p:tags r:id="rId12"/>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二</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营养代谢性疾病</a:t>
                </a:r>
              </a:p>
            </p:txBody>
          </p:sp>
        </p:grpSp>
      </p:grpSp>
      <p:grpSp>
        <p:nvGrpSpPr>
          <p:cNvPr id="30" name="4">
            <a:extLst>
              <a:ext uri="{FF2B5EF4-FFF2-40B4-BE49-F238E27FC236}">
                <a16:creationId xmlns:a16="http://schemas.microsoft.com/office/drawing/2014/main" id="{FD82511B-850C-A116-2373-CC906386DEF7}"/>
              </a:ext>
            </a:extLst>
          </p:cNvPr>
          <p:cNvGrpSpPr/>
          <p:nvPr/>
        </p:nvGrpSpPr>
        <p:grpSpPr>
          <a:xfrm>
            <a:off x="804227" y="4074136"/>
            <a:ext cx="10583545" cy="2027272"/>
            <a:chOff x="1586" y="5239"/>
            <a:chExt cx="16667" cy="4059"/>
          </a:xfrm>
        </p:grpSpPr>
        <p:grpSp>
          <p:nvGrpSpPr>
            <p:cNvPr id="31" name="组合 30">
              <a:extLst>
                <a:ext uri="{FF2B5EF4-FFF2-40B4-BE49-F238E27FC236}">
                  <a16:creationId xmlns:a16="http://schemas.microsoft.com/office/drawing/2014/main" id="{7B39F6EE-D687-C133-9934-A53FDDB7C0CD}"/>
                </a:ext>
              </a:extLst>
            </p:cNvPr>
            <p:cNvGrpSpPr/>
            <p:nvPr/>
          </p:nvGrpSpPr>
          <p:grpSpPr>
            <a:xfrm>
              <a:off x="1586" y="5239"/>
              <a:ext cx="7857" cy="4059"/>
              <a:chOff x="1586" y="5134"/>
              <a:chExt cx="7857" cy="4059"/>
            </a:xfrm>
          </p:grpSpPr>
          <p:sp>
            <p:nvSpPr>
              <p:cNvPr id="38" name="圆角矩形 7">
                <a:extLst>
                  <a:ext uri="{FF2B5EF4-FFF2-40B4-BE49-F238E27FC236}">
                    <a16:creationId xmlns:a16="http://schemas.microsoft.com/office/drawing/2014/main" id="{89A36BED-BD35-5D5C-334C-8D070C58D105}"/>
                  </a:ext>
                </a:extLst>
              </p:cNvPr>
              <p:cNvSpPr/>
              <p:nvPr>
                <p:custDataLst>
                  <p:tags r:id="rId6"/>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CBD246AA-C012-9330-8657-9AF61D98B4B9}"/>
                  </a:ext>
                </a:extLst>
              </p:cNvPr>
              <p:cNvSpPr txBox="1"/>
              <p:nvPr/>
            </p:nvSpPr>
            <p:spPr>
              <a:xfrm>
                <a:off x="1809" y="6253"/>
                <a:ext cx="7422" cy="1460"/>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恶性肿瘤</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主要包括胃癌、肺癌、肝癌、食管癌等。</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0" name="圆角矩形 14">
                <a:extLst>
                  <a:ext uri="{FF2B5EF4-FFF2-40B4-BE49-F238E27FC236}">
                    <a16:creationId xmlns:a16="http://schemas.microsoft.com/office/drawing/2014/main" id="{2167F0C1-2AE6-D965-2EE9-CAF6F9D768FB}"/>
                  </a:ext>
                </a:extLst>
              </p:cNvPr>
              <p:cNvSpPr/>
              <p:nvPr>
                <p:custDataLst>
                  <p:tags r:id="rId7"/>
                </p:custDataLst>
              </p:nvPr>
            </p:nvSpPr>
            <p:spPr>
              <a:xfrm>
                <a:off x="2007" y="5134"/>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a:extLst>
                  <a:ext uri="{FF2B5EF4-FFF2-40B4-BE49-F238E27FC236}">
                    <a16:creationId xmlns:a16="http://schemas.microsoft.com/office/drawing/2014/main" id="{AA318686-331D-7589-3026-CF43C0D8C34D}"/>
                  </a:ext>
                </a:extLst>
              </p:cNvPr>
              <p:cNvSpPr txBox="1"/>
              <p:nvPr>
                <p:custDataLst>
                  <p:tags r:id="rId8"/>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三</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恶性肿瘤</a:t>
                </a:r>
              </a:p>
            </p:txBody>
          </p:sp>
        </p:grpSp>
        <p:grpSp>
          <p:nvGrpSpPr>
            <p:cNvPr id="32" name="组合 31">
              <a:extLst>
                <a:ext uri="{FF2B5EF4-FFF2-40B4-BE49-F238E27FC236}">
                  <a16:creationId xmlns:a16="http://schemas.microsoft.com/office/drawing/2014/main" id="{78BADA60-12A9-B266-5F92-38030812AE31}"/>
                </a:ext>
              </a:extLst>
            </p:cNvPr>
            <p:cNvGrpSpPr/>
            <p:nvPr/>
          </p:nvGrpSpPr>
          <p:grpSpPr>
            <a:xfrm>
              <a:off x="10396" y="5239"/>
              <a:ext cx="7857" cy="4059"/>
              <a:chOff x="1586" y="5134"/>
              <a:chExt cx="7857" cy="4059"/>
            </a:xfrm>
          </p:grpSpPr>
          <p:sp>
            <p:nvSpPr>
              <p:cNvPr id="34" name="圆角矩形 18">
                <a:extLst>
                  <a:ext uri="{FF2B5EF4-FFF2-40B4-BE49-F238E27FC236}">
                    <a16:creationId xmlns:a16="http://schemas.microsoft.com/office/drawing/2014/main" id="{FC1BB577-FB54-0FBD-F97A-5A8A881D7696}"/>
                  </a:ext>
                </a:extLst>
              </p:cNvPr>
              <p:cNvSpPr/>
              <p:nvPr>
                <p:custDataLst>
                  <p:tags r:id="rId2"/>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C87A3FB2-1A92-BCD9-DFDB-94150CC3A267}"/>
                  </a:ext>
                </a:extLst>
              </p:cNvPr>
              <p:cNvSpPr txBox="1"/>
              <p:nvPr>
                <p:custDataLst>
                  <p:tags r:id="rId3"/>
                </p:custDataLst>
              </p:nvPr>
            </p:nvSpPr>
            <p:spPr>
              <a:xfrm>
                <a:off x="1810" y="6253"/>
                <a:ext cx="7410" cy="1460"/>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精神类疾病主要有各种精神、心理障碍，过劳症，强迫症，焦虑症，抑郁症等。</a:t>
                </a:r>
              </a:p>
            </p:txBody>
          </p:sp>
          <p:sp>
            <p:nvSpPr>
              <p:cNvPr id="36" name="圆角矩形 22">
                <a:extLst>
                  <a:ext uri="{FF2B5EF4-FFF2-40B4-BE49-F238E27FC236}">
                    <a16:creationId xmlns:a16="http://schemas.microsoft.com/office/drawing/2014/main" id="{C53DFA47-A9BA-AD4E-D226-631D3CA6E995}"/>
                  </a:ext>
                </a:extLst>
              </p:cNvPr>
              <p:cNvSpPr/>
              <p:nvPr>
                <p:custDataLst>
                  <p:tags r:id="rId4"/>
                </p:custDataLst>
              </p:nvPr>
            </p:nvSpPr>
            <p:spPr>
              <a:xfrm>
                <a:off x="2007" y="5134"/>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37" name="文本框 36">
                <a:extLst>
                  <a:ext uri="{FF2B5EF4-FFF2-40B4-BE49-F238E27FC236}">
                    <a16:creationId xmlns:a16="http://schemas.microsoft.com/office/drawing/2014/main" id="{42FBF49C-CD29-7278-88BE-B8B0E4CF5DFE}"/>
                  </a:ext>
                </a:extLst>
              </p:cNvPr>
              <p:cNvSpPr txBox="1"/>
              <p:nvPr>
                <p:custDataLst>
                  <p:tags r:id="rId5"/>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四</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精神类疾病</a:t>
                </a:r>
              </a:p>
            </p:txBody>
          </p:sp>
        </p:gr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528376" y="1761404"/>
            <a:ext cx="4345414" cy="4152900"/>
            <a:chOff x="2035" y="3085"/>
            <a:chExt cx="8421" cy="6540"/>
          </a:xfrm>
        </p:grpSpPr>
        <p:sp>
          <p:nvSpPr>
            <p:cNvPr id="7" name="任意多边形: 形状 16"/>
            <p:cNvSpPr/>
            <p:nvPr>
              <p:custDataLst>
                <p:tags r:id="rId2"/>
              </p:custDataLst>
            </p:nvPr>
          </p:nvSpPr>
          <p:spPr>
            <a:xfrm>
              <a:off x="2035" y="3085"/>
              <a:ext cx="8421" cy="654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alpha val="5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just"/>
              <a:r>
                <a:rPr lang="en-US">
                  <a:ea typeface="+mn-lt"/>
                  <a:sym typeface="+mn-ea"/>
                </a:rPr>
                <a:t>.</a:t>
              </a:r>
            </a:p>
          </p:txBody>
        </p:sp>
        <p:sp>
          <p:nvSpPr>
            <p:cNvPr id="8" name="文本框 7"/>
            <p:cNvSpPr txBox="1"/>
            <p:nvPr/>
          </p:nvSpPr>
          <p:spPr>
            <a:xfrm>
              <a:off x="2426" y="3376"/>
              <a:ext cx="7722" cy="5957"/>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慢性病的危险因素可能与遗传、环境两方面因素有关。遗传因素主要是由于先天禀赋不足、五脏虚弱。有家族史者有一定的遗传倾向，属高发人群。环境因素包括肥胖、饮食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长期摄入高蛋白、高脂、高盐</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、运动量不足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静坐、缺少运动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、吸烟、饮酒、病毒感染、自身免疫、服用避孕药、精神紧张、情绪激动等因素。</a:t>
              </a:r>
            </a:p>
          </p:txBody>
        </p:sp>
      </p:grpSp>
      <p:sp>
        <p:nvSpPr>
          <p:cNvPr id="4" name="1">
            <a:extLst>
              <a:ext uri="{FF2B5EF4-FFF2-40B4-BE49-F238E27FC236}">
                <a16:creationId xmlns:a16="http://schemas.microsoft.com/office/drawing/2014/main" id="{5BD19BE8-4E3E-C7B1-B522-611C16FFC223}"/>
              </a:ext>
            </a:extLst>
          </p:cNvPr>
          <p:cNvSpPr txBox="1"/>
          <p:nvPr>
            <p:custDataLst>
              <p:tags r:id="rId1"/>
            </p:custDataLst>
          </p:nvPr>
        </p:nvSpPr>
        <p:spPr>
          <a:xfrm>
            <a:off x="592455" y="356235"/>
            <a:ext cx="731836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四、慢性非传染性疾病的影响因素</a:t>
            </a:r>
          </a:p>
        </p:txBody>
      </p:sp>
      <p:pic>
        <p:nvPicPr>
          <p:cNvPr id="6" name="图片 5">
            <a:extLst>
              <a:ext uri="{FF2B5EF4-FFF2-40B4-BE49-F238E27FC236}">
                <a16:creationId xmlns:a16="http://schemas.microsoft.com/office/drawing/2014/main" id="{8658085B-DC69-9EE0-B32D-03839FA7FEF5}"/>
              </a:ext>
            </a:extLst>
          </p:cNvPr>
          <p:cNvPicPr>
            <a:picLocks noChangeAspect="1"/>
          </p:cNvPicPr>
          <p:nvPr/>
        </p:nvPicPr>
        <p:blipFill>
          <a:blip r:embed="rId4"/>
          <a:stretch>
            <a:fillRect/>
          </a:stretch>
        </p:blipFill>
        <p:spPr>
          <a:xfrm>
            <a:off x="4981829" y="1761404"/>
            <a:ext cx="6681795" cy="4163929"/>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748A6-D388-527B-B77F-8D70171056EB}"/>
            </a:ext>
          </a:extLst>
        </p:cNvPr>
        <p:cNvGrpSpPr/>
        <p:nvPr/>
      </p:nvGrpSpPr>
      <p:grpSpPr>
        <a:xfrm>
          <a:off x="0" y="0"/>
          <a:ext cx="0" cy="0"/>
          <a:chOff x="0" y="0"/>
          <a:chExt cx="0" cy="0"/>
        </a:xfrm>
      </p:grpSpPr>
      <p:grpSp>
        <p:nvGrpSpPr>
          <p:cNvPr id="18" name="3">
            <a:extLst>
              <a:ext uri="{FF2B5EF4-FFF2-40B4-BE49-F238E27FC236}">
                <a16:creationId xmlns:a16="http://schemas.microsoft.com/office/drawing/2014/main" id="{9087E0B5-5CC9-56D4-99CD-18E9BAE76858}"/>
              </a:ext>
            </a:extLst>
          </p:cNvPr>
          <p:cNvGrpSpPr/>
          <p:nvPr/>
        </p:nvGrpSpPr>
        <p:grpSpPr>
          <a:xfrm>
            <a:off x="592455" y="1277007"/>
            <a:ext cx="11010900" cy="4859320"/>
            <a:chOff x="1141" y="3478"/>
            <a:chExt cx="17340" cy="7266"/>
          </a:xfrm>
        </p:grpSpPr>
        <p:sp>
          <p:nvSpPr>
            <p:cNvPr id="58" name="圆角矩形 57">
              <a:extLst>
                <a:ext uri="{FF2B5EF4-FFF2-40B4-BE49-F238E27FC236}">
                  <a16:creationId xmlns:a16="http://schemas.microsoft.com/office/drawing/2014/main" id="{A3D16F0A-71F9-E817-6ABA-11E5B080C7AF}"/>
                </a:ext>
              </a:extLst>
            </p:cNvPr>
            <p:cNvSpPr/>
            <p:nvPr>
              <p:custDataLst>
                <p:tags r:id="rId2"/>
              </p:custDataLst>
            </p:nvPr>
          </p:nvSpPr>
          <p:spPr>
            <a:xfrm>
              <a:off x="1141" y="3478"/>
              <a:ext cx="17340" cy="726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2C864BFB-1300-F0EB-940F-069605B0B62B}"/>
                </a:ext>
              </a:extLst>
            </p:cNvPr>
            <p:cNvSpPr txBox="1"/>
            <p:nvPr>
              <p:custDataLst>
                <p:tags r:id="rId3"/>
              </p:custDataLst>
            </p:nvPr>
          </p:nvSpPr>
          <p:spPr>
            <a:xfrm>
              <a:off x="1469" y="3567"/>
              <a:ext cx="8740" cy="6899"/>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慢病是一类与不良行为和生活方式密切相关的疾病。相关研究证实，慢病的发生与吸烟、酗酒、不合理膳食、缺乏体力活动、精神因素等有关。慢病具有病程长、病因复杂、迁延性、无自愈和极少治愈、健康损害和社会危害严重等特点。</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日常生活中，只要改变不良行为，选择健康的生活方式，戒烟、限酒、合理膳食、进行适当的体力活动和体育运动，保持心理平衡，就能防止或减少多种慢病的发生。慢病诊断容易，定期进行健康检查能及早发现慢病，通过及时治疗，促进康复，减少并发症和伤残的发生，以提高生活质量。</a:t>
              </a:r>
            </a:p>
          </p:txBody>
        </p:sp>
      </p:grpSp>
      <p:sp>
        <p:nvSpPr>
          <p:cNvPr id="3" name="1">
            <a:extLst>
              <a:ext uri="{FF2B5EF4-FFF2-40B4-BE49-F238E27FC236}">
                <a16:creationId xmlns:a16="http://schemas.microsoft.com/office/drawing/2014/main" id="{F8A1DF71-6C77-71A4-D011-D09C9865B22E}"/>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五、慢性非传染性疾病的防治</a:t>
            </a:r>
          </a:p>
        </p:txBody>
      </p:sp>
      <p:pic>
        <p:nvPicPr>
          <p:cNvPr id="4" name="图片 3">
            <a:extLst>
              <a:ext uri="{FF2B5EF4-FFF2-40B4-BE49-F238E27FC236}">
                <a16:creationId xmlns:a16="http://schemas.microsoft.com/office/drawing/2014/main" id="{53B57C7C-F3A5-9279-C1E5-19E29ED046D7}"/>
              </a:ext>
            </a:extLst>
          </p:cNvPr>
          <p:cNvPicPr>
            <a:picLocks noChangeAspect="1"/>
          </p:cNvPicPr>
          <p:nvPr/>
        </p:nvPicPr>
        <p:blipFill>
          <a:blip r:embed="rId5"/>
          <a:stretch>
            <a:fillRect/>
          </a:stretch>
        </p:blipFill>
        <p:spPr>
          <a:xfrm>
            <a:off x="6619082" y="2457974"/>
            <a:ext cx="4534448" cy="3400836"/>
          </a:xfrm>
          <a:prstGeom prst="rect">
            <a:avLst/>
          </a:prstGeom>
        </p:spPr>
      </p:pic>
    </p:spTree>
    <p:extLst>
      <p:ext uri="{BB962C8B-B14F-4D97-AF65-F5344CB8AC3E}">
        <p14:creationId xmlns:p14="http://schemas.microsoft.com/office/powerpoint/2010/main" val="425971691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6516D5-B28D-D793-72F0-C3A9BC1344BB}"/>
            </a:ext>
          </a:extLst>
        </p:cNvPr>
        <p:cNvGrpSpPr/>
        <p:nvPr/>
      </p:nvGrpSpPr>
      <p:grpSpPr>
        <a:xfrm>
          <a:off x="0" y="0"/>
          <a:ext cx="0" cy="0"/>
          <a:chOff x="0" y="0"/>
          <a:chExt cx="0" cy="0"/>
        </a:xfrm>
      </p:grpSpPr>
      <p:pic>
        <p:nvPicPr>
          <p:cNvPr id="8" name="图片 7" descr="卡通人物&#10;&#10;描述已自动生成">
            <a:extLst>
              <a:ext uri="{FF2B5EF4-FFF2-40B4-BE49-F238E27FC236}">
                <a16:creationId xmlns:a16="http://schemas.microsoft.com/office/drawing/2014/main" id="{B41F3909-F9A9-6FE0-5D0F-E6B31FB4162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3EF427F6-2107-F6D9-122B-01C3C6200F5F}"/>
              </a:ext>
            </a:extLst>
          </p:cNvPr>
          <p:cNvPicPr>
            <a:picLocks noChangeAspect="1"/>
          </p:cNvPicPr>
          <p:nvPr/>
        </p:nvPicPr>
        <p:blipFill>
          <a:blip r:embed="rId6"/>
          <a:stretch>
            <a:fillRect/>
          </a:stretch>
        </p:blipFill>
        <p:spPr>
          <a:xfrm>
            <a:off x="374381" y="3160212"/>
            <a:ext cx="3802691" cy="3802691"/>
          </a:xfrm>
          <a:prstGeom prst="rect">
            <a:avLst/>
          </a:prstGeom>
        </p:spPr>
      </p:pic>
      <p:grpSp>
        <p:nvGrpSpPr>
          <p:cNvPr id="10" name="3">
            <a:extLst>
              <a:ext uri="{FF2B5EF4-FFF2-40B4-BE49-F238E27FC236}">
                <a16:creationId xmlns:a16="http://schemas.microsoft.com/office/drawing/2014/main" id="{2CF88D09-5A81-A66F-CDC6-D3342A8CE6DA}"/>
              </a:ext>
            </a:extLst>
          </p:cNvPr>
          <p:cNvGrpSpPr/>
          <p:nvPr/>
        </p:nvGrpSpPr>
        <p:grpSpPr>
          <a:xfrm>
            <a:off x="2380586" y="1571861"/>
            <a:ext cx="7430829" cy="1944281"/>
            <a:chOff x="-2241" y="3008"/>
            <a:chExt cx="15935" cy="3062"/>
          </a:xfrm>
        </p:grpSpPr>
        <p:sp>
          <p:nvSpPr>
            <p:cNvPr id="11" name="矩形 10">
              <a:extLst>
                <a:ext uri="{FF2B5EF4-FFF2-40B4-BE49-F238E27FC236}">
                  <a16:creationId xmlns:a16="http://schemas.microsoft.com/office/drawing/2014/main" id="{1B5BC973-C27C-EC0E-D715-121C2CDC79E0}"/>
                </a:ext>
              </a:extLst>
            </p:cNvPr>
            <p:cNvSpPr/>
            <p:nvPr>
              <p:custDataLst>
                <p:tags r:id="rId2"/>
              </p:custDataLst>
            </p:nvPr>
          </p:nvSpPr>
          <p:spPr>
            <a:xfrm>
              <a:off x="-2241" y="4393"/>
              <a:ext cx="15935" cy="16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滥用药物对健康的危害</a:t>
              </a:r>
            </a:p>
          </p:txBody>
        </p:sp>
        <p:sp>
          <p:nvSpPr>
            <p:cNvPr id="12" name="矩形 11">
              <a:extLst>
                <a:ext uri="{FF2B5EF4-FFF2-40B4-BE49-F238E27FC236}">
                  <a16:creationId xmlns:a16="http://schemas.microsoft.com/office/drawing/2014/main" id="{6AED38EF-F79E-6CD7-21C8-0288128BED5B}"/>
                </a:ext>
              </a:extLst>
            </p:cNvPr>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单元三</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343928788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6AFD3-4CB2-5F49-BED6-89CFC53A9CD8}"/>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9D849B73-6D86-82C4-237F-DF14AE827579}"/>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F3B91F66-9E13-3255-5DC7-F62FEC2C82D2}"/>
              </a:ext>
            </a:extLst>
          </p:cNvPr>
          <p:cNvSpPr txBox="1"/>
          <p:nvPr>
            <p:custDataLst>
              <p:tags r:id="rId1"/>
            </p:custDataLst>
          </p:nvPr>
        </p:nvSpPr>
        <p:spPr>
          <a:xfrm>
            <a:off x="1494790" y="1576629"/>
            <a:ext cx="9202420" cy="4008277"/>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了解滥用药物对健康的危害。</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明确如何避免滥用药物。</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通过滥用药物对健康的危害相关知识的学习，学会合理有效使用药物，增强个人健康的责任心及自我保护意识。</a:t>
            </a: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养成健康的生活方式，树立正确、健康的理念与观念。</a:t>
            </a:r>
          </a:p>
        </p:txBody>
      </p:sp>
    </p:spTree>
    <p:extLst>
      <p:ext uri="{BB962C8B-B14F-4D97-AF65-F5344CB8AC3E}">
        <p14:creationId xmlns:p14="http://schemas.microsoft.com/office/powerpoint/2010/main" val="3053047091"/>
      </p:ext>
    </p:extLst>
  </p:cSld>
  <p:clrMapOvr>
    <a:masterClrMapping/>
  </p:clrMapOvr>
  <p:transition spd="slow" advTm="4000">
    <p:wip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4A42E-5A55-741A-1DBA-6A1DBA35E209}"/>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928A7C95-980A-8F5C-B116-B4C342053F75}"/>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89E29FC6-0BEE-8C2B-D514-F1A25884EEE1}"/>
              </a:ext>
            </a:extLst>
          </p:cNvPr>
          <p:cNvSpPr txBox="1"/>
          <p:nvPr>
            <p:custDataLst>
              <p:tags r:id="rId1"/>
            </p:custDataLst>
          </p:nvPr>
        </p:nvSpPr>
        <p:spPr>
          <a:xfrm>
            <a:off x="727858" y="1130851"/>
            <a:ext cx="10736284" cy="5116272"/>
          </a:xfrm>
          <a:prstGeom prst="rect">
            <a:avLst/>
          </a:prstGeom>
          <a:noFill/>
        </p:spPr>
        <p:txBody>
          <a:bodyPr wrap="square" rtlCol="0" anchor="t">
            <a:spAutoFit/>
          </a:bodyPr>
          <a:lstStyle/>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小明因感冒购买了一瓶止咳糖浆，用来缓解剧烈的咳嗽症状。在使用止咳糖浆的过程中，小明发现浆剂有一定的镇静和放松效果，这使他感到舒适和放松。</a:t>
            </a:r>
          </a:p>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小明开始频繁用止咳糖浆，以获取药物所带来的放松和快感。逐渐地，他发现仅仅服用止咳糖浆并不能满足他的需要，开始寻找更强效的药物和方法来追求类似的效果。</a:t>
            </a:r>
          </a:p>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随着时间的推移，小明对止咳糖浆产生了较强的依赖，他的身体逐渐适应了药物的作用，需要更高的剂量来获得一样的效果。如果停止使用止咳糖浆，小明开始出现躁动、焦虑、疲劳等戒断症状。</a:t>
            </a:r>
          </a:p>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小明的朋友和家人观察到他的变化，并发现他可能有滥用止咳糖浆的问题。他们鼓励小明寻求专业帮助，并与小明一起联系了医生和药物依赖的康复中心。</a:t>
            </a:r>
          </a:p>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小明接受了专业的康复治疗，接受药物依赖的评估和治疗计划。医生逐渐减少小明对止咳糖浆的依赖，采用替代疗法和心理支持，帮助他戒除止咳糖浆的滥用和成瘾。</a:t>
            </a:r>
          </a:p>
        </p:txBody>
      </p:sp>
    </p:spTree>
    <p:extLst>
      <p:ext uri="{BB962C8B-B14F-4D97-AF65-F5344CB8AC3E}">
        <p14:creationId xmlns:p14="http://schemas.microsoft.com/office/powerpoint/2010/main" val="2578670261"/>
      </p:ext>
    </p:extLst>
  </p:cSld>
  <p:clrMapOvr>
    <a:masterClrMapping/>
  </p:clrMapOvr>
  <p:transition spd="slow" advTm="4000">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22E80-A655-2752-8F9D-0B7E2209B78D}"/>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B9E3677A-141B-0C21-5C87-9D423CF19A18}"/>
              </a:ext>
            </a:extLst>
          </p:cNvPr>
          <p:cNvGrpSpPr/>
          <p:nvPr/>
        </p:nvGrpSpPr>
        <p:grpSpPr>
          <a:xfrm>
            <a:off x="723900" y="1316985"/>
            <a:ext cx="10744200" cy="4972050"/>
            <a:chOff x="1112" y="2325"/>
            <a:chExt cx="16920" cy="7830"/>
          </a:xfrm>
        </p:grpSpPr>
        <p:sp>
          <p:nvSpPr>
            <p:cNvPr id="7" name="直角三角形 6">
              <a:extLst>
                <a:ext uri="{FF2B5EF4-FFF2-40B4-BE49-F238E27FC236}">
                  <a16:creationId xmlns:a16="http://schemas.microsoft.com/office/drawing/2014/main" id="{C0EBD9A6-75B2-AF21-3D08-5E0E2C494B6B}"/>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774B5FB3-89D5-17C7-87D1-15ED89771EA7}"/>
                </a:ext>
              </a:extLst>
            </p:cNvPr>
            <p:cNvSpPr/>
            <p:nvPr>
              <p:custDataLst>
                <p:tags r:id="rId3"/>
              </p:custDataLst>
            </p:nvPr>
          </p:nvSpPr>
          <p:spPr>
            <a:xfrm>
              <a:off x="1532" y="2572"/>
              <a:ext cx="16500" cy="758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D223BF3D-17FA-E2C3-CD63-65545A0F31C9}"/>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病毒性肝炎</a:t>
              </a:r>
            </a:p>
          </p:txBody>
        </p:sp>
        <p:sp>
          <p:nvSpPr>
            <p:cNvPr id="2" name="文本框 1">
              <a:extLst>
                <a:ext uri="{FF2B5EF4-FFF2-40B4-BE49-F238E27FC236}">
                  <a16:creationId xmlns:a16="http://schemas.microsoft.com/office/drawing/2014/main" id="{7DAD9C9B-902C-2FE9-0186-FAD40DA6F993}"/>
                </a:ext>
              </a:extLst>
            </p:cNvPr>
            <p:cNvSpPr txBox="1"/>
            <p:nvPr>
              <p:custDataLst>
                <p:tags r:id="rId5"/>
              </p:custDataLst>
            </p:nvPr>
          </p:nvSpPr>
          <p:spPr>
            <a:xfrm>
              <a:off x="1813" y="3418"/>
              <a:ext cx="15937"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易感人群：人类对各型肝炎普遍易感。</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表现</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肝炎具有潜伏期，其中，甲型肝炎平均为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，乙型肝炎平均为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个月。</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急性肝炎。</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急性肝炎分为急性黄疸型肝炎和急性无黄疸型肝炎，各型肝炎病毒均可引起。</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①急性黄疸型肝炎。</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急性黄疸型肝炎分为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期。</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黄疸前期。黄疸前期的突出表现为病毒血症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如疲乏等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和消化系统症状</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如食欲减退、恶心、呕吐、厌油腻等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黄疸期。临床以巩膜及皮肤黄染为进入此期的标志，此期肝功能明显异常。</a:t>
              </a:r>
            </a:p>
          </p:txBody>
        </p:sp>
      </p:grpSp>
      <p:sp>
        <p:nvSpPr>
          <p:cNvPr id="4" name="1">
            <a:extLst>
              <a:ext uri="{FF2B5EF4-FFF2-40B4-BE49-F238E27FC236}">
                <a16:creationId xmlns:a16="http://schemas.microsoft.com/office/drawing/2014/main" id="{5302BF12-4B5D-ACB9-4CB4-0D66055DA7F5}"/>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373282084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86567-214F-BC78-421D-53705FA6D236}"/>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DDA7C0A9-F7A9-DF3C-396A-2A3BB3C315FA}"/>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9A4AB949-DD27-9F4F-0BB5-106868512611}"/>
              </a:ext>
            </a:extLst>
          </p:cNvPr>
          <p:cNvSpPr txBox="1"/>
          <p:nvPr>
            <p:custDataLst>
              <p:tags r:id="rId1"/>
            </p:custDataLst>
          </p:nvPr>
        </p:nvSpPr>
        <p:spPr>
          <a:xfrm>
            <a:off x="731466" y="1449633"/>
            <a:ext cx="10753061" cy="1422954"/>
          </a:xfrm>
          <a:prstGeom prst="rect">
            <a:avLst/>
          </a:prstGeom>
          <a:noFill/>
        </p:spPr>
        <p:txBody>
          <a:bodyPr wrap="square" rtlCol="0" anchor="t">
            <a:spAutoFit/>
          </a:bodyPr>
          <a:lstStyle/>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这个案例展示了服用止咳糖浆上瘾的可能性和相关问题。当滥用止咳糖浆时，人们可能会对其中的药物成分产生依赖，并面临戒断症状和药物依赖的挑战。早期认识和干预重要，提供支持和专业的康复治疗可帮助人们戒除滥用和克服药物依赖问题。</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pic>
        <p:nvPicPr>
          <p:cNvPr id="2" name="图片 1">
            <a:extLst>
              <a:ext uri="{FF2B5EF4-FFF2-40B4-BE49-F238E27FC236}">
                <a16:creationId xmlns:a16="http://schemas.microsoft.com/office/drawing/2014/main" id="{C111DF4C-DB64-841D-C62D-B835285ABA07}"/>
              </a:ext>
            </a:extLst>
          </p:cNvPr>
          <p:cNvPicPr>
            <a:picLocks noChangeAspect="1"/>
          </p:cNvPicPr>
          <p:nvPr/>
        </p:nvPicPr>
        <p:blipFill>
          <a:blip r:embed="rId4"/>
          <a:stretch>
            <a:fillRect/>
          </a:stretch>
        </p:blipFill>
        <p:spPr>
          <a:xfrm>
            <a:off x="8242597" y="2872587"/>
            <a:ext cx="3035984" cy="2988670"/>
          </a:xfrm>
          <a:prstGeom prst="rect">
            <a:avLst/>
          </a:prstGeom>
        </p:spPr>
      </p:pic>
      <p:sp>
        <p:nvSpPr>
          <p:cNvPr id="4" name="文本框 3">
            <a:extLst>
              <a:ext uri="{FF2B5EF4-FFF2-40B4-BE49-F238E27FC236}">
                <a16:creationId xmlns:a16="http://schemas.microsoft.com/office/drawing/2014/main" id="{A223E669-D84C-1408-0CA7-43DB4AE14706}"/>
              </a:ext>
            </a:extLst>
          </p:cNvPr>
          <p:cNvSpPr txBox="1"/>
          <p:nvPr>
            <p:custDataLst>
              <p:tags r:id="rId2"/>
            </p:custDataLst>
          </p:nvPr>
        </p:nvSpPr>
        <p:spPr>
          <a:xfrm>
            <a:off x="731466" y="2872587"/>
            <a:ext cx="7305186" cy="3269613"/>
          </a:xfrm>
          <a:prstGeom prst="rect">
            <a:avLst/>
          </a:prstGeom>
          <a:noFill/>
        </p:spPr>
        <p:txBody>
          <a:bodyPr wrap="square" rtlCol="0" anchor="t">
            <a:spAutoFit/>
          </a:bodyPr>
          <a:lstStyle/>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由于部分止咳糖浆会含有麻黄、罂粟壳、甘草等成分，具有止咳作用。虽然止咳糖浆在适量使用下是相对安全的，但滥用或长期服用可能导致成瘾和药物依赖。</a:t>
            </a:r>
          </a:p>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俗话说“是药三分毒”，长期乱服药会引起各种的不良反应，多数药物对肝肾功能都是有一定的损害，不同药物损害的程度不同，长期舌吃药的行为一定要禁止，应根据医嘱用药，不要自行服药。</a:t>
            </a:r>
          </a:p>
        </p:txBody>
      </p:sp>
    </p:spTree>
    <p:extLst>
      <p:ext uri="{BB962C8B-B14F-4D97-AF65-F5344CB8AC3E}">
        <p14:creationId xmlns:p14="http://schemas.microsoft.com/office/powerpoint/2010/main" val="2070232141"/>
      </p:ext>
    </p:extLst>
  </p:cSld>
  <p:clrMapOvr>
    <a:masterClrMapping/>
  </p:clrMapOvr>
  <p:transition spd="slow" advTm="4000">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333459-778B-460B-F94F-3921A29C406D}"/>
            </a:ext>
          </a:extLst>
        </p:cNvPr>
        <p:cNvGrpSpPr/>
        <p:nvPr/>
      </p:nvGrpSpPr>
      <p:grpSpPr>
        <a:xfrm>
          <a:off x="0" y="0"/>
          <a:ext cx="0" cy="0"/>
          <a:chOff x="0" y="0"/>
          <a:chExt cx="0" cy="0"/>
        </a:xfrm>
      </p:grpSpPr>
      <p:sp>
        <p:nvSpPr>
          <p:cNvPr id="6" name="1">
            <a:extLst>
              <a:ext uri="{FF2B5EF4-FFF2-40B4-BE49-F238E27FC236}">
                <a16:creationId xmlns:a16="http://schemas.microsoft.com/office/drawing/2014/main" id="{46A8F32D-4A05-C125-6ADE-2077A98AE5BE}"/>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一、滥用药物对健康的危害</a:t>
            </a:r>
          </a:p>
        </p:txBody>
      </p:sp>
      <p:grpSp>
        <p:nvGrpSpPr>
          <p:cNvPr id="25" name="4">
            <a:extLst>
              <a:ext uri="{FF2B5EF4-FFF2-40B4-BE49-F238E27FC236}">
                <a16:creationId xmlns:a16="http://schemas.microsoft.com/office/drawing/2014/main" id="{E8805A1F-2F04-571F-A941-C098EDAC667B}"/>
              </a:ext>
            </a:extLst>
          </p:cNvPr>
          <p:cNvGrpSpPr/>
          <p:nvPr/>
        </p:nvGrpSpPr>
        <p:grpSpPr>
          <a:xfrm>
            <a:off x="804545" y="1630820"/>
            <a:ext cx="10583545" cy="2027272"/>
            <a:chOff x="1586" y="5239"/>
            <a:chExt cx="16667" cy="4059"/>
          </a:xfrm>
        </p:grpSpPr>
        <p:grpSp>
          <p:nvGrpSpPr>
            <p:cNvPr id="17" name="组合 16">
              <a:extLst>
                <a:ext uri="{FF2B5EF4-FFF2-40B4-BE49-F238E27FC236}">
                  <a16:creationId xmlns:a16="http://schemas.microsoft.com/office/drawing/2014/main" id="{81EE480A-EE55-16DB-41AA-EF752B9F8FF9}"/>
                </a:ext>
              </a:extLst>
            </p:cNvPr>
            <p:cNvGrpSpPr/>
            <p:nvPr/>
          </p:nvGrpSpPr>
          <p:grpSpPr>
            <a:xfrm>
              <a:off x="1586" y="5239"/>
              <a:ext cx="7857" cy="4059"/>
              <a:chOff x="1586" y="5134"/>
              <a:chExt cx="7857" cy="4059"/>
            </a:xfrm>
          </p:grpSpPr>
          <p:sp>
            <p:nvSpPr>
              <p:cNvPr id="8" name="圆角矩形 7">
                <a:extLst>
                  <a:ext uri="{FF2B5EF4-FFF2-40B4-BE49-F238E27FC236}">
                    <a16:creationId xmlns:a16="http://schemas.microsoft.com/office/drawing/2014/main" id="{6A9CD92F-1310-4181-F19F-6B404A1E24C2}"/>
                  </a:ext>
                </a:extLst>
              </p:cNvPr>
              <p:cNvSpPr/>
              <p:nvPr>
                <p:custDataLst>
                  <p:tags r:id="rId13"/>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E9B81B2C-D60A-4640-CFFC-85F35839D134}"/>
                  </a:ext>
                </a:extLst>
              </p:cNvPr>
              <p:cNvSpPr txBox="1"/>
              <p:nvPr/>
            </p:nvSpPr>
            <p:spPr>
              <a:xfrm>
                <a:off x="1808" y="6172"/>
                <a:ext cx="7422" cy="2791"/>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滥用药物会导致身体对药物产生依赖，并逐渐发展成为药物成瘾。一旦成瘾，戒断时会出现各种戒断症状，包括焦虑、抑郁、颤抖、恶心、呕吐、疼痛等。</a:t>
                </a:r>
              </a:p>
            </p:txBody>
          </p:sp>
          <p:sp>
            <p:nvSpPr>
              <p:cNvPr id="15" name="圆角矩形 14">
                <a:extLst>
                  <a:ext uri="{FF2B5EF4-FFF2-40B4-BE49-F238E27FC236}">
                    <a16:creationId xmlns:a16="http://schemas.microsoft.com/office/drawing/2014/main" id="{16E77839-8B2A-F909-384B-86A2D6C4ACCA}"/>
                  </a:ext>
                </a:extLst>
              </p:cNvPr>
              <p:cNvSpPr/>
              <p:nvPr>
                <p:custDataLst>
                  <p:tags r:id="rId14"/>
                </p:custDataLst>
              </p:nvPr>
            </p:nvSpPr>
            <p:spPr>
              <a:xfrm>
                <a:off x="2007" y="5134"/>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a:extLst>
                  <a:ext uri="{FF2B5EF4-FFF2-40B4-BE49-F238E27FC236}">
                    <a16:creationId xmlns:a16="http://schemas.microsoft.com/office/drawing/2014/main" id="{27A3C313-91F4-A6A6-4680-CD807E80C725}"/>
                  </a:ext>
                </a:extLst>
              </p:cNvPr>
              <p:cNvSpPr txBox="1"/>
              <p:nvPr>
                <p:custDataLst>
                  <p:tags r:id="rId15"/>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身体依赖和成瘾</a:t>
                </a:r>
              </a:p>
            </p:txBody>
          </p:sp>
        </p:grpSp>
        <p:grpSp>
          <p:nvGrpSpPr>
            <p:cNvPr id="18" name="组合 17">
              <a:extLst>
                <a:ext uri="{FF2B5EF4-FFF2-40B4-BE49-F238E27FC236}">
                  <a16:creationId xmlns:a16="http://schemas.microsoft.com/office/drawing/2014/main" id="{E4CFFE4A-9D2A-CA99-1F98-EDE0A3A331DE}"/>
                </a:ext>
              </a:extLst>
            </p:cNvPr>
            <p:cNvGrpSpPr/>
            <p:nvPr/>
          </p:nvGrpSpPr>
          <p:grpSpPr>
            <a:xfrm>
              <a:off x="10396" y="5239"/>
              <a:ext cx="7857" cy="4059"/>
              <a:chOff x="1586" y="5134"/>
              <a:chExt cx="7857" cy="4059"/>
            </a:xfrm>
          </p:grpSpPr>
          <p:sp>
            <p:nvSpPr>
              <p:cNvPr id="19" name="圆角矩形 18">
                <a:extLst>
                  <a:ext uri="{FF2B5EF4-FFF2-40B4-BE49-F238E27FC236}">
                    <a16:creationId xmlns:a16="http://schemas.microsoft.com/office/drawing/2014/main" id="{DEFD77E1-765C-AF9C-43F6-4F3F69FCB72B}"/>
                  </a:ext>
                </a:extLst>
              </p:cNvPr>
              <p:cNvSpPr/>
              <p:nvPr>
                <p:custDataLst>
                  <p:tags r:id="rId9"/>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A9D26AD3-C722-A03C-F4BD-630BCA5A0D69}"/>
                  </a:ext>
                </a:extLst>
              </p:cNvPr>
              <p:cNvSpPr txBox="1"/>
              <p:nvPr>
                <p:custDataLst>
                  <p:tags r:id="rId10"/>
                </p:custDataLst>
              </p:nvPr>
            </p:nvSpPr>
            <p:spPr>
              <a:xfrm>
                <a:off x="1809" y="6172"/>
                <a:ext cx="7411" cy="2125"/>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许多滥用药物对身体各个系统造成损害。例如，滥用安眠药和镇静剂会引起睡眠障碍和呼吸抑制等。</a:t>
                </a:r>
              </a:p>
            </p:txBody>
          </p:sp>
          <p:sp>
            <p:nvSpPr>
              <p:cNvPr id="23" name="圆角矩形 22">
                <a:extLst>
                  <a:ext uri="{FF2B5EF4-FFF2-40B4-BE49-F238E27FC236}">
                    <a16:creationId xmlns:a16="http://schemas.microsoft.com/office/drawing/2014/main" id="{A2ABFE3E-5569-E970-7563-BBA95957A0E2}"/>
                  </a:ext>
                </a:extLst>
              </p:cNvPr>
              <p:cNvSpPr/>
              <p:nvPr>
                <p:custDataLst>
                  <p:tags r:id="rId11"/>
                </p:custDataLst>
              </p:nvPr>
            </p:nvSpPr>
            <p:spPr>
              <a:xfrm>
                <a:off x="2007" y="5134"/>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24" name="文本框 23">
                <a:extLst>
                  <a:ext uri="{FF2B5EF4-FFF2-40B4-BE49-F238E27FC236}">
                    <a16:creationId xmlns:a16="http://schemas.microsoft.com/office/drawing/2014/main" id="{1D31338A-3C49-0394-8C2D-529BE39E2E01}"/>
                  </a:ext>
                </a:extLst>
              </p:cNvPr>
              <p:cNvSpPr txBox="1"/>
              <p:nvPr>
                <p:custDataLst>
                  <p:tags r:id="rId12"/>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二</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身体损害</a:t>
                </a:r>
              </a:p>
            </p:txBody>
          </p:sp>
        </p:grpSp>
      </p:grpSp>
      <p:grpSp>
        <p:nvGrpSpPr>
          <p:cNvPr id="30" name="4">
            <a:extLst>
              <a:ext uri="{FF2B5EF4-FFF2-40B4-BE49-F238E27FC236}">
                <a16:creationId xmlns:a16="http://schemas.microsoft.com/office/drawing/2014/main" id="{755D17F7-DF39-F05D-6242-ABB86CA6AFDC}"/>
              </a:ext>
            </a:extLst>
          </p:cNvPr>
          <p:cNvGrpSpPr/>
          <p:nvPr/>
        </p:nvGrpSpPr>
        <p:grpSpPr>
          <a:xfrm>
            <a:off x="804545" y="3971747"/>
            <a:ext cx="10583545" cy="2284989"/>
            <a:chOff x="1586" y="5239"/>
            <a:chExt cx="16667" cy="4575"/>
          </a:xfrm>
        </p:grpSpPr>
        <p:grpSp>
          <p:nvGrpSpPr>
            <p:cNvPr id="31" name="组合 30">
              <a:extLst>
                <a:ext uri="{FF2B5EF4-FFF2-40B4-BE49-F238E27FC236}">
                  <a16:creationId xmlns:a16="http://schemas.microsoft.com/office/drawing/2014/main" id="{9707053D-3543-CC92-7F16-9121005176F6}"/>
                </a:ext>
              </a:extLst>
            </p:cNvPr>
            <p:cNvGrpSpPr/>
            <p:nvPr/>
          </p:nvGrpSpPr>
          <p:grpSpPr>
            <a:xfrm>
              <a:off x="1586" y="5239"/>
              <a:ext cx="7857" cy="4575"/>
              <a:chOff x="1586" y="5134"/>
              <a:chExt cx="7857" cy="4575"/>
            </a:xfrm>
          </p:grpSpPr>
          <p:sp>
            <p:nvSpPr>
              <p:cNvPr id="38" name="圆角矩形 7">
                <a:extLst>
                  <a:ext uri="{FF2B5EF4-FFF2-40B4-BE49-F238E27FC236}">
                    <a16:creationId xmlns:a16="http://schemas.microsoft.com/office/drawing/2014/main" id="{80451476-5C15-681C-B88C-F20E0272719A}"/>
                  </a:ext>
                </a:extLst>
              </p:cNvPr>
              <p:cNvSpPr/>
              <p:nvPr>
                <p:custDataLst>
                  <p:tags r:id="rId6"/>
                </p:custDataLst>
              </p:nvPr>
            </p:nvSpPr>
            <p:spPr>
              <a:xfrm>
                <a:off x="1586" y="5832"/>
                <a:ext cx="7857" cy="3877"/>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8812C289-59A8-F1B0-335B-CD81F787101A}"/>
                  </a:ext>
                </a:extLst>
              </p:cNvPr>
              <p:cNvSpPr txBox="1"/>
              <p:nvPr/>
            </p:nvSpPr>
            <p:spPr>
              <a:xfrm>
                <a:off x="1809" y="6253"/>
                <a:ext cx="7422" cy="2791"/>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滥用药物会对心理健康产生负面影响，包括情绪不稳定、焦虑、抑郁、幻觉、妄想等。长期滥用药物还可能引发精神疾病如精神分裂症和躁郁症等。</a:t>
                </a:r>
              </a:p>
            </p:txBody>
          </p:sp>
          <p:sp>
            <p:nvSpPr>
              <p:cNvPr id="40" name="圆角矩形 14">
                <a:extLst>
                  <a:ext uri="{FF2B5EF4-FFF2-40B4-BE49-F238E27FC236}">
                    <a16:creationId xmlns:a16="http://schemas.microsoft.com/office/drawing/2014/main" id="{9C6D8587-0909-33FB-5310-B590EE1667B2}"/>
                  </a:ext>
                </a:extLst>
              </p:cNvPr>
              <p:cNvSpPr/>
              <p:nvPr>
                <p:custDataLst>
                  <p:tags r:id="rId7"/>
                </p:custDataLst>
              </p:nvPr>
            </p:nvSpPr>
            <p:spPr>
              <a:xfrm>
                <a:off x="2007" y="5134"/>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a:extLst>
                  <a:ext uri="{FF2B5EF4-FFF2-40B4-BE49-F238E27FC236}">
                    <a16:creationId xmlns:a16="http://schemas.microsoft.com/office/drawing/2014/main" id="{3372D103-EB33-A898-B42D-EEA3DB5C41E5}"/>
                  </a:ext>
                </a:extLst>
              </p:cNvPr>
              <p:cNvSpPr txBox="1"/>
              <p:nvPr>
                <p:custDataLst>
                  <p:tags r:id="rId8"/>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三</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心理问题</a:t>
                </a:r>
              </a:p>
            </p:txBody>
          </p:sp>
        </p:grpSp>
        <p:grpSp>
          <p:nvGrpSpPr>
            <p:cNvPr id="32" name="组合 31">
              <a:extLst>
                <a:ext uri="{FF2B5EF4-FFF2-40B4-BE49-F238E27FC236}">
                  <a16:creationId xmlns:a16="http://schemas.microsoft.com/office/drawing/2014/main" id="{06B72345-4C3B-A991-C47C-4B64C42789B2}"/>
                </a:ext>
              </a:extLst>
            </p:cNvPr>
            <p:cNvGrpSpPr/>
            <p:nvPr/>
          </p:nvGrpSpPr>
          <p:grpSpPr>
            <a:xfrm>
              <a:off x="10396" y="5239"/>
              <a:ext cx="7857" cy="4575"/>
              <a:chOff x="1586" y="5134"/>
              <a:chExt cx="7857" cy="4575"/>
            </a:xfrm>
          </p:grpSpPr>
          <p:sp>
            <p:nvSpPr>
              <p:cNvPr id="34" name="圆角矩形 18">
                <a:extLst>
                  <a:ext uri="{FF2B5EF4-FFF2-40B4-BE49-F238E27FC236}">
                    <a16:creationId xmlns:a16="http://schemas.microsoft.com/office/drawing/2014/main" id="{D4C380A9-A5E6-C28D-8349-29EAA581AEB7}"/>
                  </a:ext>
                </a:extLst>
              </p:cNvPr>
              <p:cNvSpPr/>
              <p:nvPr>
                <p:custDataLst>
                  <p:tags r:id="rId2"/>
                </p:custDataLst>
              </p:nvPr>
            </p:nvSpPr>
            <p:spPr>
              <a:xfrm>
                <a:off x="1586" y="5832"/>
                <a:ext cx="7857" cy="3877"/>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ABC5B2B0-F210-5898-1B58-EF5735AA39A2}"/>
                  </a:ext>
                </a:extLst>
              </p:cNvPr>
              <p:cNvSpPr txBox="1"/>
              <p:nvPr>
                <p:custDataLst>
                  <p:tags r:id="rId3"/>
                </p:custDataLst>
              </p:nvPr>
            </p:nvSpPr>
            <p:spPr>
              <a:xfrm>
                <a:off x="1810" y="6253"/>
                <a:ext cx="7410" cy="3456"/>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滥用药物不仅对个人健康造成损害，还会对家庭和社会产生负面影响。家庭成员可能遭遇经济困扰和情感伤害，社会上滥用药物也会导致犯罪行为增加、家庭破裂、贫困等社会问题。</a:t>
                </a:r>
              </a:p>
            </p:txBody>
          </p:sp>
          <p:sp>
            <p:nvSpPr>
              <p:cNvPr id="36" name="圆角矩形 22">
                <a:extLst>
                  <a:ext uri="{FF2B5EF4-FFF2-40B4-BE49-F238E27FC236}">
                    <a16:creationId xmlns:a16="http://schemas.microsoft.com/office/drawing/2014/main" id="{FCB6601F-D64C-9F74-6025-602B5FD26F0C}"/>
                  </a:ext>
                </a:extLst>
              </p:cNvPr>
              <p:cNvSpPr/>
              <p:nvPr>
                <p:custDataLst>
                  <p:tags r:id="rId4"/>
                </p:custDataLst>
              </p:nvPr>
            </p:nvSpPr>
            <p:spPr>
              <a:xfrm>
                <a:off x="2007" y="5134"/>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37" name="文本框 36">
                <a:extLst>
                  <a:ext uri="{FF2B5EF4-FFF2-40B4-BE49-F238E27FC236}">
                    <a16:creationId xmlns:a16="http://schemas.microsoft.com/office/drawing/2014/main" id="{9F029049-AAE9-5809-43FD-0D6DA4BFDC55}"/>
                  </a:ext>
                </a:extLst>
              </p:cNvPr>
              <p:cNvSpPr txBox="1"/>
              <p:nvPr>
                <p:custDataLst>
                  <p:tags r:id="rId5"/>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四</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社会问题</a:t>
                </a:r>
              </a:p>
            </p:txBody>
          </p:sp>
        </p:grpSp>
      </p:grpSp>
    </p:spTree>
    <p:extLst>
      <p:ext uri="{BB962C8B-B14F-4D97-AF65-F5344CB8AC3E}">
        <p14:creationId xmlns:p14="http://schemas.microsoft.com/office/powerpoint/2010/main" val="270499670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C62711-BEBD-9973-DFAF-8E541148F835}"/>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F09B1F4-8C4F-F4D7-80B5-E46FFA2F4199}"/>
              </a:ext>
            </a:extLst>
          </p:cNvPr>
          <p:cNvGrpSpPr/>
          <p:nvPr/>
        </p:nvGrpSpPr>
        <p:grpSpPr>
          <a:xfrm>
            <a:off x="788722" y="1652358"/>
            <a:ext cx="10614556" cy="4429760"/>
            <a:chOff x="2540" y="2583"/>
            <a:chExt cx="20570" cy="6976"/>
          </a:xfrm>
        </p:grpSpPr>
        <p:sp>
          <p:nvSpPr>
            <p:cNvPr id="7" name="任意多边形: 形状 16">
              <a:extLst>
                <a:ext uri="{FF2B5EF4-FFF2-40B4-BE49-F238E27FC236}">
                  <a16:creationId xmlns:a16="http://schemas.microsoft.com/office/drawing/2014/main" id="{549A9ABC-CADB-8E3D-7A95-06566EC86F7A}"/>
                </a:ext>
              </a:extLst>
            </p:cNvPr>
            <p:cNvSpPr/>
            <p:nvPr>
              <p:custDataLst>
                <p:tags r:id="rId2"/>
              </p:custDataLst>
            </p:nvPr>
          </p:nvSpPr>
          <p:spPr>
            <a:xfrm>
              <a:off x="2540" y="2583"/>
              <a:ext cx="20570" cy="697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alpha val="5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just"/>
              <a:r>
                <a:rPr lang="en-US">
                  <a:ea typeface="+mn-lt"/>
                  <a:sym typeface="+mn-ea"/>
                </a:rPr>
                <a:t>.</a:t>
              </a:r>
            </a:p>
          </p:txBody>
        </p:sp>
        <p:sp>
          <p:nvSpPr>
            <p:cNvPr id="8" name="文本框 7">
              <a:extLst>
                <a:ext uri="{FF2B5EF4-FFF2-40B4-BE49-F238E27FC236}">
                  <a16:creationId xmlns:a16="http://schemas.microsoft.com/office/drawing/2014/main" id="{16981D38-9F3D-2E01-3BD1-1EA00612EA28}"/>
                </a:ext>
              </a:extLst>
            </p:cNvPr>
            <p:cNvSpPr txBox="1"/>
            <p:nvPr/>
          </p:nvSpPr>
          <p:spPr>
            <a:xfrm>
              <a:off x="2843" y="2765"/>
              <a:ext cx="19963" cy="6612"/>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滥用止痛药物会带来以下五个方面的危害。</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药物成瘾或过敏</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长期服用高效止痛药物会形成药物成瘾，会形成药物依赖，增加身体的痛苦。另外一些解热止痛药物可引起过敏反应，如过敏性鼻炎、哮喘或荨麻疹。</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掩盖症状</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医生主要根据疾病特有的症状来诊断疾病。若滥用止痛药物，会掩盖特有症状，增加诊断难度，甚至导致误诊，从而延误最佳治疗时机。</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损害肝脏和肾脏</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长期或过量服用解热止痛药物可引起胃黏膜刺激，从而导致胃黏膜糜烂或出血。另外也会影响肝脏功能，对肝细胞带来直接损伤，甚至诱发药物性肝炎。</a:t>
              </a:r>
            </a:p>
          </p:txBody>
        </p:sp>
      </p:grpSp>
      <p:sp>
        <p:nvSpPr>
          <p:cNvPr id="4" name="1">
            <a:extLst>
              <a:ext uri="{FF2B5EF4-FFF2-40B4-BE49-F238E27FC236}">
                <a16:creationId xmlns:a16="http://schemas.microsoft.com/office/drawing/2014/main" id="{D41B3DCE-A159-1B68-5544-D2EC8EF1BCD4}"/>
              </a:ext>
            </a:extLst>
          </p:cNvPr>
          <p:cNvSpPr txBox="1"/>
          <p:nvPr>
            <p:custDataLst>
              <p:tags r:id="rId1"/>
            </p:custDataLst>
          </p:nvPr>
        </p:nvSpPr>
        <p:spPr>
          <a:xfrm>
            <a:off x="592455" y="356235"/>
            <a:ext cx="731836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一、滥用药物对健康的危害</a:t>
            </a:r>
          </a:p>
        </p:txBody>
      </p:sp>
    </p:spTree>
    <p:extLst>
      <p:ext uri="{BB962C8B-B14F-4D97-AF65-F5344CB8AC3E}">
        <p14:creationId xmlns:p14="http://schemas.microsoft.com/office/powerpoint/2010/main" val="81031033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A2E85-53AB-493D-714C-AE43A3AB8AAF}"/>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D2A152D1-1412-0511-033C-8186E5972389}"/>
              </a:ext>
            </a:extLst>
          </p:cNvPr>
          <p:cNvGrpSpPr/>
          <p:nvPr/>
        </p:nvGrpSpPr>
        <p:grpSpPr>
          <a:xfrm>
            <a:off x="847792" y="1485179"/>
            <a:ext cx="10614556" cy="4572635"/>
            <a:chOff x="2654" y="2650"/>
            <a:chExt cx="20570" cy="7201"/>
          </a:xfrm>
        </p:grpSpPr>
        <p:sp>
          <p:nvSpPr>
            <p:cNvPr id="7" name="任意多边形: 形状 16">
              <a:extLst>
                <a:ext uri="{FF2B5EF4-FFF2-40B4-BE49-F238E27FC236}">
                  <a16:creationId xmlns:a16="http://schemas.microsoft.com/office/drawing/2014/main" id="{DCF52147-A60C-9ECB-2549-D770861F0FA9}"/>
                </a:ext>
              </a:extLst>
            </p:cNvPr>
            <p:cNvSpPr/>
            <p:nvPr>
              <p:custDataLst>
                <p:tags r:id="rId2"/>
              </p:custDataLst>
            </p:nvPr>
          </p:nvSpPr>
          <p:spPr>
            <a:xfrm>
              <a:off x="2654" y="2650"/>
              <a:ext cx="20570" cy="720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alpha val="5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just"/>
              <a:r>
                <a:rPr lang="en-US">
                  <a:ea typeface="+mn-lt"/>
                  <a:sym typeface="+mn-ea"/>
                </a:rPr>
                <a:t>.</a:t>
              </a:r>
            </a:p>
          </p:txBody>
        </p:sp>
        <p:sp>
          <p:nvSpPr>
            <p:cNvPr id="8" name="文本框 7">
              <a:extLst>
                <a:ext uri="{FF2B5EF4-FFF2-40B4-BE49-F238E27FC236}">
                  <a16:creationId xmlns:a16="http://schemas.microsoft.com/office/drawing/2014/main" id="{10D1898C-5823-BCAF-8430-9E0640AB4F11}"/>
                </a:ext>
              </a:extLst>
            </p:cNvPr>
            <p:cNvSpPr txBox="1"/>
            <p:nvPr/>
          </p:nvSpPr>
          <p:spPr>
            <a:xfrm>
              <a:off x="2843" y="2944"/>
              <a:ext cx="19963" cy="6612"/>
            </a:xfrm>
            <a:prstGeom prst="rect">
              <a:avLst/>
            </a:prstGeom>
            <a:noFill/>
          </p:spPr>
          <p:txBody>
            <a:bodyPr wrap="square" rtlCol="0" anchor="t">
              <a:spAutoFit/>
            </a:bodyPr>
            <a:lstStyle/>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损害造血系统和消化道</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长期应用止痛药物会对造血系统和血细胞带来不同程度损害，导致粒细胞和血小板减少，严重的话可能会诱发再生障碍性贫血。</a:t>
              </a: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损害听力</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长期用止痛药物也会对听觉神经带来伤害，引起头痛头晕、耳鸣和听力下降。另外孕妇早期滥用止痛药物，会影响胎儿中枢神经系统发育，损害胎儿，甚至引起流产或畸形胎。怀孕中后期滥用止痛药可引起死胎或新生儿体重过低。</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使用止痛药时需要注意什么</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是清楚引起疼痛的原因，身体疼痛时不能过早或盲目用止痛药物，以免掩盖病情；二是按时按量用止痛药物，最好是交替用药，这样能保证用药安全，减弱身体对某种药物的耐药性。一旦出现疾病引起的疼痛或不明原因疼痛，应选择正规医院就诊，查出疼痛原因。</a:t>
              </a:r>
            </a:p>
          </p:txBody>
        </p:sp>
      </p:grpSp>
      <p:sp>
        <p:nvSpPr>
          <p:cNvPr id="4" name="1">
            <a:extLst>
              <a:ext uri="{FF2B5EF4-FFF2-40B4-BE49-F238E27FC236}">
                <a16:creationId xmlns:a16="http://schemas.microsoft.com/office/drawing/2014/main" id="{479DE036-6CEA-DC47-F13B-1BB9BA0557AA}"/>
              </a:ext>
            </a:extLst>
          </p:cNvPr>
          <p:cNvSpPr txBox="1"/>
          <p:nvPr>
            <p:custDataLst>
              <p:tags r:id="rId1"/>
            </p:custDataLst>
          </p:nvPr>
        </p:nvSpPr>
        <p:spPr>
          <a:xfrm>
            <a:off x="592455" y="356235"/>
            <a:ext cx="731836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一、滥用药物对健康的危害</a:t>
            </a:r>
          </a:p>
        </p:txBody>
      </p:sp>
    </p:spTree>
    <p:extLst>
      <p:ext uri="{BB962C8B-B14F-4D97-AF65-F5344CB8AC3E}">
        <p14:creationId xmlns:p14="http://schemas.microsoft.com/office/powerpoint/2010/main" val="3662316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二、如何避免滥用药物</a:t>
            </a:r>
          </a:p>
        </p:txBody>
      </p:sp>
      <p:grpSp>
        <p:nvGrpSpPr>
          <p:cNvPr id="65" name="2"/>
          <p:cNvGrpSpPr/>
          <p:nvPr/>
        </p:nvGrpSpPr>
        <p:grpSpPr>
          <a:xfrm>
            <a:off x="1458595" y="1790921"/>
            <a:ext cx="2486025" cy="4093210"/>
            <a:chOff x="7087" y="3662"/>
            <a:chExt cx="3915" cy="6446"/>
          </a:xfrm>
        </p:grpSpPr>
        <p:grpSp>
          <p:nvGrpSpPr>
            <p:cNvPr id="63" name="组合 62"/>
            <p:cNvGrpSpPr/>
            <p:nvPr/>
          </p:nvGrpSpPr>
          <p:grpSpPr>
            <a:xfrm>
              <a:off x="7087" y="3662"/>
              <a:ext cx="3915" cy="6446"/>
              <a:chOff x="7087" y="3662"/>
              <a:chExt cx="3915" cy="6446"/>
            </a:xfrm>
          </p:grpSpPr>
          <p:sp>
            <p:nvSpPr>
              <p:cNvPr id="58" name="圆角矩形 57"/>
              <p:cNvSpPr/>
              <p:nvPr/>
            </p:nvSpPr>
            <p:spPr>
              <a:xfrm>
                <a:off x="7087"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7452" y="3662"/>
                <a:ext cx="3188" cy="1185"/>
                <a:chOff x="2730" y="3462"/>
                <a:chExt cx="3188" cy="1185"/>
              </a:xfrm>
            </p:grpSpPr>
            <p:sp>
              <p:nvSpPr>
                <p:cNvPr id="61" name="圆角矩形 60"/>
                <p:cNvSpPr/>
                <p:nvPr>
                  <p:custDataLst>
                    <p:tags r:id="rId11"/>
                  </p:custDataLst>
                </p:nvPr>
              </p:nvSpPr>
              <p:spPr>
                <a:xfrm>
                  <a:off x="2730" y="3462"/>
                  <a:ext cx="3188" cy="1185"/>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custDataLst>
                    <p:tags r:id="rId12"/>
                  </p:custDataLst>
                </p:nvPr>
              </p:nvSpPr>
              <p:spPr>
                <a:xfrm>
                  <a:off x="3014" y="3496"/>
                  <a:ext cx="2620" cy="1115"/>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加强健康教育</a:t>
                  </a:r>
                </a:p>
              </p:txBody>
            </p:sp>
          </p:grpSp>
        </p:grpSp>
        <p:sp>
          <p:nvSpPr>
            <p:cNvPr id="64" name="文本框 63"/>
            <p:cNvSpPr txBox="1"/>
            <p:nvPr>
              <p:custDataLst>
                <p:tags r:id="rId10"/>
              </p:custDataLst>
            </p:nvPr>
          </p:nvSpPr>
          <p:spPr>
            <a:xfrm>
              <a:off x="7210" y="5018"/>
              <a:ext cx="3650" cy="3994"/>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了解各种药物的正确用途和副作用，认识滥用药物的危害性，增强对个人健康的责任心并提高自我保护意识。</a:t>
              </a:r>
            </a:p>
          </p:txBody>
        </p:sp>
      </p:grpSp>
      <p:grpSp>
        <p:nvGrpSpPr>
          <p:cNvPr id="66" name="3"/>
          <p:cNvGrpSpPr/>
          <p:nvPr/>
        </p:nvGrpSpPr>
        <p:grpSpPr>
          <a:xfrm>
            <a:off x="4853305" y="1790921"/>
            <a:ext cx="2486025" cy="4093210"/>
            <a:chOff x="7088" y="3662"/>
            <a:chExt cx="3915" cy="6446"/>
          </a:xfrm>
        </p:grpSpPr>
        <p:grpSp>
          <p:nvGrpSpPr>
            <p:cNvPr id="67" name="组合 66"/>
            <p:cNvGrpSpPr/>
            <p:nvPr/>
          </p:nvGrpSpPr>
          <p:grpSpPr>
            <a:xfrm>
              <a:off x="7088" y="3662"/>
              <a:ext cx="3915" cy="6446"/>
              <a:chOff x="7088" y="3662"/>
              <a:chExt cx="3915" cy="6446"/>
            </a:xfrm>
          </p:grpSpPr>
          <p:sp>
            <p:nvSpPr>
              <p:cNvPr id="68" name="圆角矩形 67"/>
              <p:cNvSpPr/>
              <p:nvPr>
                <p:custDataLst>
                  <p:tags r:id="rId7"/>
                </p:custDataLst>
              </p:nvPr>
            </p:nvSpPr>
            <p:spPr>
              <a:xfrm>
                <a:off x="7088"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7452" y="3662"/>
                <a:ext cx="3188" cy="1174"/>
                <a:chOff x="2730" y="3462"/>
                <a:chExt cx="3188" cy="1174"/>
              </a:xfrm>
            </p:grpSpPr>
            <p:sp>
              <p:nvSpPr>
                <p:cNvPr id="70" name="圆角矩形 69"/>
                <p:cNvSpPr/>
                <p:nvPr>
                  <p:custDataLst>
                    <p:tags r:id="rId8"/>
                  </p:custDataLst>
                </p:nvPr>
              </p:nvSpPr>
              <p:spPr>
                <a:xfrm>
                  <a:off x="2730" y="3462"/>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custDataLst>
                    <p:tags r:id="rId9"/>
                  </p:custDataLst>
                </p:nvPr>
              </p:nvSpPr>
              <p:spPr>
                <a:xfrm>
                  <a:off x="3091" y="3521"/>
                  <a:ext cx="2424" cy="1115"/>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二</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遵医嘱用药</a:t>
                  </a:r>
                </a:p>
              </p:txBody>
            </p:sp>
          </p:grpSp>
        </p:grpSp>
        <p:sp>
          <p:nvSpPr>
            <p:cNvPr id="73" name="文本框 72"/>
            <p:cNvSpPr txBox="1"/>
            <p:nvPr>
              <p:custDataLst>
                <p:tags r:id="rId6"/>
              </p:custDataLst>
            </p:nvPr>
          </p:nvSpPr>
          <p:spPr>
            <a:xfrm>
              <a:off x="7210" y="5075"/>
              <a:ext cx="3631" cy="3340"/>
            </a:xfrm>
            <a:prstGeom prst="rect">
              <a:avLst/>
            </a:prstGeom>
            <a:noFill/>
          </p:spPr>
          <p:txBody>
            <a:bodyPr wrap="square" rtlCol="0" anchor="t">
              <a:spAutoFit/>
            </a:bodyPr>
            <a:lstStyle/>
            <a:p>
              <a:pPr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严格按照医嘱用药，不自行增减药物剂量或频合理用药率。如果有任何疑问或不适，应及时咨询医生</a:t>
              </a:r>
            </a:p>
          </p:txBody>
        </p:sp>
      </p:grpSp>
      <p:grpSp>
        <p:nvGrpSpPr>
          <p:cNvPr id="74" name="4"/>
          <p:cNvGrpSpPr/>
          <p:nvPr/>
        </p:nvGrpSpPr>
        <p:grpSpPr>
          <a:xfrm>
            <a:off x="8247380" y="1790921"/>
            <a:ext cx="2486025" cy="4093210"/>
            <a:chOff x="7088" y="3662"/>
            <a:chExt cx="3915" cy="6446"/>
          </a:xfrm>
        </p:grpSpPr>
        <p:grpSp>
          <p:nvGrpSpPr>
            <p:cNvPr id="75" name="组合 74"/>
            <p:cNvGrpSpPr/>
            <p:nvPr/>
          </p:nvGrpSpPr>
          <p:grpSpPr>
            <a:xfrm>
              <a:off x="7088" y="3662"/>
              <a:ext cx="3915" cy="6446"/>
              <a:chOff x="7088" y="3662"/>
              <a:chExt cx="3915" cy="6446"/>
            </a:xfrm>
          </p:grpSpPr>
          <p:sp>
            <p:nvSpPr>
              <p:cNvPr id="76" name="圆角矩形 75"/>
              <p:cNvSpPr/>
              <p:nvPr>
                <p:custDataLst>
                  <p:tags r:id="rId3"/>
                </p:custDataLst>
              </p:nvPr>
            </p:nvSpPr>
            <p:spPr>
              <a:xfrm>
                <a:off x="7088"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7452" y="3662"/>
                <a:ext cx="3188" cy="1149"/>
                <a:chOff x="2730" y="3462"/>
                <a:chExt cx="3188" cy="1149"/>
              </a:xfrm>
            </p:grpSpPr>
            <p:sp>
              <p:nvSpPr>
                <p:cNvPr id="78" name="圆角矩形 77"/>
                <p:cNvSpPr/>
                <p:nvPr>
                  <p:custDataLst>
                    <p:tags r:id="rId4"/>
                  </p:custDataLst>
                </p:nvPr>
              </p:nvSpPr>
              <p:spPr>
                <a:xfrm>
                  <a:off x="2730" y="3462"/>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custDataLst>
                    <p:tags r:id="rId5"/>
                  </p:custDataLst>
                </p:nvPr>
              </p:nvSpPr>
              <p:spPr>
                <a:xfrm>
                  <a:off x="3070" y="3496"/>
                  <a:ext cx="2496" cy="1115"/>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三</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不轻信朋友</a:t>
                  </a:r>
                </a:p>
              </p:txBody>
            </p:sp>
          </p:grpSp>
        </p:grpSp>
        <p:sp>
          <p:nvSpPr>
            <p:cNvPr id="81" name="文本框 80"/>
            <p:cNvSpPr txBox="1"/>
            <p:nvPr>
              <p:custDataLst>
                <p:tags r:id="rId2"/>
              </p:custDataLst>
            </p:nvPr>
          </p:nvSpPr>
          <p:spPr>
            <a:xfrm>
              <a:off x="7248" y="5078"/>
              <a:ext cx="3584" cy="3340"/>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推荐对于朋友或同事推荐的药物要谨慎对待，先咨询医生或药师，了解药物的成分、效果和副作用。</a:t>
              </a: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strips(downLeft)">
                                      <p:cBhvr>
                                        <p:cTn id="11" dur="500"/>
                                        <p:tgtEl>
                                          <p:spTgt spid="66"/>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strips(downLeft)">
                                      <p:cBhvr>
                                        <p:cTn id="1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16EBC-0310-D4E2-EA0E-8354FC032B3E}"/>
            </a:ext>
          </a:extLst>
        </p:cNvPr>
        <p:cNvGrpSpPr/>
        <p:nvPr/>
      </p:nvGrpSpPr>
      <p:grpSpPr>
        <a:xfrm>
          <a:off x="0" y="0"/>
          <a:ext cx="0" cy="0"/>
          <a:chOff x="0" y="0"/>
          <a:chExt cx="0" cy="0"/>
        </a:xfrm>
      </p:grpSpPr>
      <p:sp>
        <p:nvSpPr>
          <p:cNvPr id="6" name="1">
            <a:extLst>
              <a:ext uri="{FF2B5EF4-FFF2-40B4-BE49-F238E27FC236}">
                <a16:creationId xmlns:a16="http://schemas.microsoft.com/office/drawing/2014/main" id="{9D774BD3-0A3E-143E-4ED8-F848FDC0244A}"/>
              </a:ext>
            </a:extLst>
          </p:cNvPr>
          <p:cNvSpPr txBox="1"/>
          <p:nvPr>
            <p:custDataLst>
              <p:tags r:id="rId1"/>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二、如何避免滥用药物</a:t>
            </a:r>
          </a:p>
        </p:txBody>
      </p:sp>
      <p:grpSp>
        <p:nvGrpSpPr>
          <p:cNvPr id="65" name="2">
            <a:extLst>
              <a:ext uri="{FF2B5EF4-FFF2-40B4-BE49-F238E27FC236}">
                <a16:creationId xmlns:a16="http://schemas.microsoft.com/office/drawing/2014/main" id="{0E350DD5-99D7-B63E-AAA9-FC415D87F6CF}"/>
              </a:ext>
            </a:extLst>
          </p:cNvPr>
          <p:cNvGrpSpPr/>
          <p:nvPr/>
        </p:nvGrpSpPr>
        <p:grpSpPr>
          <a:xfrm>
            <a:off x="1458595" y="1715420"/>
            <a:ext cx="2486025" cy="4093210"/>
            <a:chOff x="7087" y="3662"/>
            <a:chExt cx="3915" cy="6446"/>
          </a:xfrm>
        </p:grpSpPr>
        <p:grpSp>
          <p:nvGrpSpPr>
            <p:cNvPr id="63" name="组合 62">
              <a:extLst>
                <a:ext uri="{FF2B5EF4-FFF2-40B4-BE49-F238E27FC236}">
                  <a16:creationId xmlns:a16="http://schemas.microsoft.com/office/drawing/2014/main" id="{D9F1D3A0-1835-EC0F-A04A-5B367F29D76D}"/>
                </a:ext>
              </a:extLst>
            </p:cNvPr>
            <p:cNvGrpSpPr/>
            <p:nvPr/>
          </p:nvGrpSpPr>
          <p:grpSpPr>
            <a:xfrm>
              <a:off x="7087" y="3662"/>
              <a:ext cx="3915" cy="6446"/>
              <a:chOff x="7087" y="3662"/>
              <a:chExt cx="3915" cy="6446"/>
            </a:xfrm>
          </p:grpSpPr>
          <p:sp>
            <p:nvSpPr>
              <p:cNvPr id="58" name="圆角矩形 57">
                <a:extLst>
                  <a:ext uri="{FF2B5EF4-FFF2-40B4-BE49-F238E27FC236}">
                    <a16:creationId xmlns:a16="http://schemas.microsoft.com/office/drawing/2014/main" id="{628478E5-A391-7573-7AFE-51E706946481}"/>
                  </a:ext>
                </a:extLst>
              </p:cNvPr>
              <p:cNvSpPr/>
              <p:nvPr/>
            </p:nvSpPr>
            <p:spPr>
              <a:xfrm>
                <a:off x="7087"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id="{07C72C4B-352C-A23A-FEB4-8FDCBBBA7F46}"/>
                  </a:ext>
                </a:extLst>
              </p:cNvPr>
              <p:cNvGrpSpPr/>
              <p:nvPr/>
            </p:nvGrpSpPr>
            <p:grpSpPr>
              <a:xfrm>
                <a:off x="7452" y="3662"/>
                <a:ext cx="3188" cy="1185"/>
                <a:chOff x="2730" y="3462"/>
                <a:chExt cx="3188" cy="1185"/>
              </a:xfrm>
            </p:grpSpPr>
            <p:sp>
              <p:nvSpPr>
                <p:cNvPr id="61" name="圆角矩形 60">
                  <a:extLst>
                    <a:ext uri="{FF2B5EF4-FFF2-40B4-BE49-F238E27FC236}">
                      <a16:creationId xmlns:a16="http://schemas.microsoft.com/office/drawing/2014/main" id="{D4D41DD8-4C2A-393D-F3AB-975ED5421C9A}"/>
                    </a:ext>
                  </a:extLst>
                </p:cNvPr>
                <p:cNvSpPr/>
                <p:nvPr>
                  <p:custDataLst>
                    <p:tags r:id="rId11"/>
                  </p:custDataLst>
                </p:nvPr>
              </p:nvSpPr>
              <p:spPr>
                <a:xfrm>
                  <a:off x="2730" y="3462"/>
                  <a:ext cx="3188" cy="1185"/>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979D0184-6DDA-F80E-1413-18A6E6D0AF6C}"/>
                    </a:ext>
                  </a:extLst>
                </p:cNvPr>
                <p:cNvSpPr txBox="1"/>
                <p:nvPr>
                  <p:custDataLst>
                    <p:tags r:id="rId12"/>
                  </p:custDataLst>
                </p:nvPr>
              </p:nvSpPr>
              <p:spPr>
                <a:xfrm>
                  <a:off x="3014" y="3496"/>
                  <a:ext cx="2620" cy="1115"/>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四</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注意药物储存和使用</a:t>
                  </a:r>
                </a:p>
              </p:txBody>
            </p:sp>
          </p:grpSp>
        </p:grpSp>
        <p:sp>
          <p:nvSpPr>
            <p:cNvPr id="64" name="文本框 63">
              <a:extLst>
                <a:ext uri="{FF2B5EF4-FFF2-40B4-BE49-F238E27FC236}">
                  <a16:creationId xmlns:a16="http://schemas.microsoft.com/office/drawing/2014/main" id="{0B15BCCC-FEAA-4C12-D7F4-3843917F67D8}"/>
                </a:ext>
              </a:extLst>
            </p:cNvPr>
            <p:cNvSpPr txBox="1"/>
            <p:nvPr>
              <p:custDataLst>
                <p:tags r:id="rId10"/>
              </p:custDataLst>
            </p:nvPr>
          </p:nvSpPr>
          <p:spPr>
            <a:xfrm>
              <a:off x="7210" y="5018"/>
              <a:ext cx="3650" cy="3994"/>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将药物放置在儿童无法接触的地方，避免药物被滥用。同时，还要注意药物的保存条件，避免潮湿、高温等环境。</a:t>
              </a:r>
            </a:p>
          </p:txBody>
        </p:sp>
      </p:grpSp>
      <p:grpSp>
        <p:nvGrpSpPr>
          <p:cNvPr id="66" name="3">
            <a:extLst>
              <a:ext uri="{FF2B5EF4-FFF2-40B4-BE49-F238E27FC236}">
                <a16:creationId xmlns:a16="http://schemas.microsoft.com/office/drawing/2014/main" id="{A6C0B41F-BF3F-D3C0-919D-C4D866DDE9B1}"/>
              </a:ext>
            </a:extLst>
          </p:cNvPr>
          <p:cNvGrpSpPr/>
          <p:nvPr/>
        </p:nvGrpSpPr>
        <p:grpSpPr>
          <a:xfrm>
            <a:off x="4853305" y="1715420"/>
            <a:ext cx="2486025" cy="4093210"/>
            <a:chOff x="7088" y="3662"/>
            <a:chExt cx="3915" cy="6446"/>
          </a:xfrm>
        </p:grpSpPr>
        <p:grpSp>
          <p:nvGrpSpPr>
            <p:cNvPr id="67" name="组合 66">
              <a:extLst>
                <a:ext uri="{FF2B5EF4-FFF2-40B4-BE49-F238E27FC236}">
                  <a16:creationId xmlns:a16="http://schemas.microsoft.com/office/drawing/2014/main" id="{2E2968A9-A442-6C6D-0080-4A65E77B7BF5}"/>
                </a:ext>
              </a:extLst>
            </p:cNvPr>
            <p:cNvGrpSpPr/>
            <p:nvPr/>
          </p:nvGrpSpPr>
          <p:grpSpPr>
            <a:xfrm>
              <a:off x="7088" y="3662"/>
              <a:ext cx="3915" cy="6446"/>
              <a:chOff x="7088" y="3662"/>
              <a:chExt cx="3915" cy="6446"/>
            </a:xfrm>
          </p:grpSpPr>
          <p:sp>
            <p:nvSpPr>
              <p:cNvPr id="68" name="圆角矩形 67">
                <a:extLst>
                  <a:ext uri="{FF2B5EF4-FFF2-40B4-BE49-F238E27FC236}">
                    <a16:creationId xmlns:a16="http://schemas.microsoft.com/office/drawing/2014/main" id="{60230F10-C526-96E3-AE08-5637FB2B62DE}"/>
                  </a:ext>
                </a:extLst>
              </p:cNvPr>
              <p:cNvSpPr/>
              <p:nvPr>
                <p:custDataLst>
                  <p:tags r:id="rId7"/>
                </p:custDataLst>
              </p:nvPr>
            </p:nvSpPr>
            <p:spPr>
              <a:xfrm>
                <a:off x="7088"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id="{1167B0A5-8747-3989-E44E-1F40A8326594}"/>
                  </a:ext>
                </a:extLst>
              </p:cNvPr>
              <p:cNvGrpSpPr/>
              <p:nvPr/>
            </p:nvGrpSpPr>
            <p:grpSpPr>
              <a:xfrm>
                <a:off x="7452" y="3662"/>
                <a:ext cx="3188" cy="1149"/>
                <a:chOff x="2730" y="3462"/>
                <a:chExt cx="3188" cy="1149"/>
              </a:xfrm>
            </p:grpSpPr>
            <p:sp>
              <p:nvSpPr>
                <p:cNvPr id="70" name="圆角矩形 69">
                  <a:extLst>
                    <a:ext uri="{FF2B5EF4-FFF2-40B4-BE49-F238E27FC236}">
                      <a16:creationId xmlns:a16="http://schemas.microsoft.com/office/drawing/2014/main" id="{6453EDA2-832F-1FF5-1040-CBC1D224D6F5}"/>
                    </a:ext>
                  </a:extLst>
                </p:cNvPr>
                <p:cNvSpPr/>
                <p:nvPr>
                  <p:custDataLst>
                    <p:tags r:id="rId8"/>
                  </p:custDataLst>
                </p:nvPr>
              </p:nvSpPr>
              <p:spPr>
                <a:xfrm>
                  <a:off x="2730" y="3462"/>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id="{E26A248E-280A-32C7-7E60-CE9F84848B1D}"/>
                    </a:ext>
                  </a:extLst>
                </p:cNvPr>
                <p:cNvSpPr txBox="1"/>
                <p:nvPr>
                  <p:custDataLst>
                    <p:tags r:id="rId9"/>
                  </p:custDataLst>
                </p:nvPr>
              </p:nvSpPr>
              <p:spPr>
                <a:xfrm>
                  <a:off x="3013" y="3496"/>
                  <a:ext cx="2620" cy="1115"/>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五</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考虑非药物疗法</a:t>
                  </a:r>
                </a:p>
              </p:txBody>
            </p:sp>
          </p:grpSp>
        </p:grpSp>
        <p:sp>
          <p:nvSpPr>
            <p:cNvPr id="73" name="文本框 72">
              <a:extLst>
                <a:ext uri="{FF2B5EF4-FFF2-40B4-BE49-F238E27FC236}">
                  <a16:creationId xmlns:a16="http://schemas.microsoft.com/office/drawing/2014/main" id="{C371A7E9-FF49-96C2-42A9-A3634C32ABA8}"/>
                </a:ext>
              </a:extLst>
            </p:cNvPr>
            <p:cNvSpPr txBox="1"/>
            <p:nvPr>
              <p:custDataLst>
                <p:tags r:id="rId6"/>
              </p:custDataLst>
            </p:nvPr>
          </p:nvSpPr>
          <p:spPr>
            <a:xfrm>
              <a:off x="7210" y="5075"/>
              <a:ext cx="3631" cy="3994"/>
            </a:xfrm>
            <a:prstGeom prst="rect">
              <a:avLst/>
            </a:prstGeom>
            <a:noFill/>
          </p:spPr>
          <p:txBody>
            <a:bodyPr wrap="square" rtlCol="0" anchor="t">
              <a:spAutoFit/>
            </a:bodyPr>
            <a:lstStyle/>
            <a:p>
              <a:pPr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对于日常中常见的健康问题，可以尝试进行一些非药物疗法，如运动、饮食调整、心理疏导等，减少对药物的依赖。</a:t>
              </a:r>
            </a:p>
          </p:txBody>
        </p:sp>
      </p:grpSp>
      <p:grpSp>
        <p:nvGrpSpPr>
          <p:cNvPr id="74" name="4">
            <a:extLst>
              <a:ext uri="{FF2B5EF4-FFF2-40B4-BE49-F238E27FC236}">
                <a16:creationId xmlns:a16="http://schemas.microsoft.com/office/drawing/2014/main" id="{C3A0723D-340F-89D0-BF88-061FB54D1BE8}"/>
              </a:ext>
            </a:extLst>
          </p:cNvPr>
          <p:cNvGrpSpPr/>
          <p:nvPr/>
        </p:nvGrpSpPr>
        <p:grpSpPr>
          <a:xfrm>
            <a:off x="8247380" y="1684305"/>
            <a:ext cx="2486025" cy="4124325"/>
            <a:chOff x="7088" y="3613"/>
            <a:chExt cx="3915" cy="6495"/>
          </a:xfrm>
        </p:grpSpPr>
        <p:grpSp>
          <p:nvGrpSpPr>
            <p:cNvPr id="75" name="组合 74">
              <a:extLst>
                <a:ext uri="{FF2B5EF4-FFF2-40B4-BE49-F238E27FC236}">
                  <a16:creationId xmlns:a16="http://schemas.microsoft.com/office/drawing/2014/main" id="{F96925CE-A123-1B48-67EE-62CE13EF271F}"/>
                </a:ext>
              </a:extLst>
            </p:cNvPr>
            <p:cNvGrpSpPr/>
            <p:nvPr/>
          </p:nvGrpSpPr>
          <p:grpSpPr>
            <a:xfrm>
              <a:off x="7088" y="3613"/>
              <a:ext cx="3915" cy="6495"/>
              <a:chOff x="7088" y="3613"/>
              <a:chExt cx="3915" cy="6495"/>
            </a:xfrm>
          </p:grpSpPr>
          <p:sp>
            <p:nvSpPr>
              <p:cNvPr id="76" name="圆角矩形 75">
                <a:extLst>
                  <a:ext uri="{FF2B5EF4-FFF2-40B4-BE49-F238E27FC236}">
                    <a16:creationId xmlns:a16="http://schemas.microsoft.com/office/drawing/2014/main" id="{0E747B22-0CE0-2BC0-7E2E-78160CA0A706}"/>
                  </a:ext>
                </a:extLst>
              </p:cNvPr>
              <p:cNvSpPr/>
              <p:nvPr>
                <p:custDataLst>
                  <p:tags r:id="rId3"/>
                </p:custDataLst>
              </p:nvPr>
            </p:nvSpPr>
            <p:spPr>
              <a:xfrm>
                <a:off x="7088"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a:extLst>
                  <a:ext uri="{FF2B5EF4-FFF2-40B4-BE49-F238E27FC236}">
                    <a16:creationId xmlns:a16="http://schemas.microsoft.com/office/drawing/2014/main" id="{8923B681-7038-54CA-1735-EEFF5DF48C79}"/>
                  </a:ext>
                </a:extLst>
              </p:cNvPr>
              <p:cNvGrpSpPr/>
              <p:nvPr/>
            </p:nvGrpSpPr>
            <p:grpSpPr>
              <a:xfrm>
                <a:off x="7340" y="3613"/>
                <a:ext cx="3188" cy="1149"/>
                <a:chOff x="2618" y="3413"/>
                <a:chExt cx="3188" cy="1149"/>
              </a:xfrm>
            </p:grpSpPr>
            <p:sp>
              <p:nvSpPr>
                <p:cNvPr id="78" name="圆角矩形 77">
                  <a:extLst>
                    <a:ext uri="{FF2B5EF4-FFF2-40B4-BE49-F238E27FC236}">
                      <a16:creationId xmlns:a16="http://schemas.microsoft.com/office/drawing/2014/main" id="{C80CCF99-E5A9-5721-2E2D-FF80717D7045}"/>
                    </a:ext>
                  </a:extLst>
                </p:cNvPr>
                <p:cNvSpPr/>
                <p:nvPr>
                  <p:custDataLst>
                    <p:tags r:id="rId4"/>
                  </p:custDataLst>
                </p:nvPr>
              </p:nvSpPr>
              <p:spPr>
                <a:xfrm>
                  <a:off x="2618" y="3413"/>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id="{D75A1E26-E5D3-06A7-3C55-4CC19DC6A1E4}"/>
                    </a:ext>
                  </a:extLst>
                </p:cNvPr>
                <p:cNvSpPr txBox="1"/>
                <p:nvPr>
                  <p:custDataLst>
                    <p:tags r:id="rId5"/>
                  </p:custDataLst>
                </p:nvPr>
              </p:nvSpPr>
              <p:spPr>
                <a:xfrm>
                  <a:off x="2980" y="3700"/>
                  <a:ext cx="2620" cy="630"/>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六</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寻求支持</a:t>
                  </a:r>
                </a:p>
              </p:txBody>
            </p:sp>
          </p:grpSp>
        </p:grpSp>
        <p:sp>
          <p:nvSpPr>
            <p:cNvPr id="81" name="文本框 80">
              <a:extLst>
                <a:ext uri="{FF2B5EF4-FFF2-40B4-BE49-F238E27FC236}">
                  <a16:creationId xmlns:a16="http://schemas.microsoft.com/office/drawing/2014/main" id="{5AE30684-4E0D-53E1-C684-E744CA2A3A81}"/>
                </a:ext>
              </a:extLst>
            </p:cNvPr>
            <p:cNvSpPr txBox="1"/>
            <p:nvPr>
              <p:custDataLst>
                <p:tags r:id="rId2"/>
              </p:custDataLst>
            </p:nvPr>
          </p:nvSpPr>
          <p:spPr>
            <a:xfrm>
              <a:off x="7248" y="5078"/>
              <a:ext cx="3584" cy="3994"/>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如果自己或周围的人有滥用药物问题，应及时寻求专业的支持和帮助，如咨询心理医生或参加戒毒康复计划。</a:t>
              </a:r>
            </a:p>
          </p:txBody>
        </p:sp>
      </p:grpSp>
    </p:spTree>
    <p:extLst>
      <p:ext uri="{BB962C8B-B14F-4D97-AF65-F5344CB8AC3E}">
        <p14:creationId xmlns:p14="http://schemas.microsoft.com/office/powerpoint/2010/main" val="333318290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strips(downLeft)">
                                      <p:cBhvr>
                                        <p:cTn id="11" dur="500"/>
                                        <p:tgtEl>
                                          <p:spTgt spid="66"/>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strips(downLeft)">
                                      <p:cBhvr>
                                        <p:cTn id="1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BBD1D-5C98-003A-0855-DA8978A3800F}"/>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96C82B3A-3BC3-43F7-6864-98D1B04A296C}"/>
              </a:ext>
            </a:extLst>
          </p:cNvPr>
          <p:cNvGrpSpPr/>
          <p:nvPr/>
        </p:nvGrpSpPr>
        <p:grpSpPr>
          <a:xfrm>
            <a:off x="723900" y="1806196"/>
            <a:ext cx="10744200" cy="4141470"/>
            <a:chOff x="1112" y="2325"/>
            <a:chExt cx="16920" cy="6522"/>
          </a:xfrm>
        </p:grpSpPr>
        <p:sp>
          <p:nvSpPr>
            <p:cNvPr id="7" name="直角三角形 6">
              <a:extLst>
                <a:ext uri="{FF2B5EF4-FFF2-40B4-BE49-F238E27FC236}">
                  <a16:creationId xmlns:a16="http://schemas.microsoft.com/office/drawing/2014/main" id="{7FC71C14-01EB-51CD-7BA0-06FA6EE08919}"/>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6857F4C-7FE4-FD13-92C3-6FF3BD331B17}"/>
                </a:ext>
              </a:extLst>
            </p:cNvPr>
            <p:cNvSpPr/>
            <p:nvPr>
              <p:custDataLst>
                <p:tags r:id="rId3"/>
              </p:custDataLst>
            </p:nvPr>
          </p:nvSpPr>
          <p:spPr>
            <a:xfrm>
              <a:off x="1532" y="2533"/>
              <a:ext cx="16500" cy="631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6E65BB04-A2F5-E576-1D4A-42858EFE8CD6}"/>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影响药物疗效的因素</a:t>
              </a:r>
            </a:p>
          </p:txBody>
        </p:sp>
        <p:sp>
          <p:nvSpPr>
            <p:cNvPr id="2" name="文本框 1">
              <a:extLst>
                <a:ext uri="{FF2B5EF4-FFF2-40B4-BE49-F238E27FC236}">
                  <a16:creationId xmlns:a16="http://schemas.microsoft.com/office/drawing/2014/main" id="{9CBF7CD8-8DA2-7C3D-98C7-B6C6BF62E5D7}"/>
                </a:ext>
              </a:extLst>
            </p:cNvPr>
            <p:cNvSpPr txBox="1"/>
            <p:nvPr>
              <p:custDataLst>
                <p:tags r:id="rId5"/>
              </p:custDataLst>
            </p:nvPr>
          </p:nvSpPr>
          <p:spPr>
            <a:xfrm>
              <a:off x="1857" y="3328"/>
              <a:ext cx="15863" cy="5303"/>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饮水对药物疗效的影响</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宜多饮水的药物。平喘药、利胆药、蛋白酶抑制剂、双磷酸盐、抗痛风药、抗尿结石药、电解质、磺胺类药物、氨基糖苷类抗生素、氟喹诺酮类药物。</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限制饮水的药物。某些治疗胃病的药物、止咳药、预防心绞痛发作的药物、抗利尿药物。</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不宜用热水送服的药物。助消化药、维生素类、活疫苗、含活性菌类药物。</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其他因素对药物疗效的影响</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饮酒。酒的主要成分为乙醇，饮用后人体先是兴奋，随之对中枢神经出现抑制，并扩张血管，刺激或抑制肝药酶代谢系统，有些药物也可延迟酒的代谢和分解。</a:t>
              </a:r>
            </a:p>
          </p:txBody>
        </p:sp>
      </p:grpSp>
      <p:sp>
        <p:nvSpPr>
          <p:cNvPr id="4" name="1">
            <a:extLst>
              <a:ext uri="{FF2B5EF4-FFF2-40B4-BE49-F238E27FC236}">
                <a16:creationId xmlns:a16="http://schemas.microsoft.com/office/drawing/2014/main" id="{42A611DA-5D31-4F64-AA6C-4074AE116A5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三、未成年人勿滥用药品</a:t>
            </a:r>
          </a:p>
        </p:txBody>
      </p:sp>
    </p:spTree>
    <p:extLst>
      <p:ext uri="{BB962C8B-B14F-4D97-AF65-F5344CB8AC3E}">
        <p14:creationId xmlns:p14="http://schemas.microsoft.com/office/powerpoint/2010/main" val="202997109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1A9C7-7325-A795-016D-A0172ACDBB29}"/>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9CE2D1A3-D911-D878-BC57-7DEF01539A59}"/>
              </a:ext>
            </a:extLst>
          </p:cNvPr>
          <p:cNvGrpSpPr/>
          <p:nvPr/>
        </p:nvGrpSpPr>
        <p:grpSpPr>
          <a:xfrm>
            <a:off x="723900" y="1554527"/>
            <a:ext cx="10744200" cy="4632960"/>
            <a:chOff x="1112" y="2325"/>
            <a:chExt cx="16920" cy="7296"/>
          </a:xfrm>
        </p:grpSpPr>
        <p:sp>
          <p:nvSpPr>
            <p:cNvPr id="7" name="直角三角形 6">
              <a:extLst>
                <a:ext uri="{FF2B5EF4-FFF2-40B4-BE49-F238E27FC236}">
                  <a16:creationId xmlns:a16="http://schemas.microsoft.com/office/drawing/2014/main" id="{F7A39F07-F0E3-5272-813B-7019B0E57FDB}"/>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8FD08FD3-4037-685B-60DB-99EAF69FAF92}"/>
                </a:ext>
              </a:extLst>
            </p:cNvPr>
            <p:cNvSpPr/>
            <p:nvPr>
              <p:custDataLst>
                <p:tags r:id="rId3"/>
              </p:custDataLst>
            </p:nvPr>
          </p:nvSpPr>
          <p:spPr>
            <a:xfrm>
              <a:off x="1532" y="2533"/>
              <a:ext cx="16500" cy="708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3396FAD4-B752-81DA-A5BC-F81133A9EAEF}"/>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影响药物疗效的因素</a:t>
              </a:r>
            </a:p>
          </p:txBody>
        </p:sp>
        <p:sp>
          <p:nvSpPr>
            <p:cNvPr id="2" name="文本框 1">
              <a:extLst>
                <a:ext uri="{FF2B5EF4-FFF2-40B4-BE49-F238E27FC236}">
                  <a16:creationId xmlns:a16="http://schemas.microsoft.com/office/drawing/2014/main" id="{44A8306B-99FE-F20A-30EE-E5DD50AC6517}"/>
                </a:ext>
              </a:extLst>
            </p:cNvPr>
            <p:cNvSpPr txBox="1"/>
            <p:nvPr>
              <p:custDataLst>
                <p:tags r:id="rId5"/>
              </p:custDataLst>
            </p:nvPr>
          </p:nvSpPr>
          <p:spPr>
            <a:xfrm>
              <a:off x="1857" y="3328"/>
              <a:ext cx="15863" cy="5957"/>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喝茶。茶叶中含有大量鞣酸、咖啡因、儿茶酚、茶碱，其中鞣酸能与药中的多种金属离子如钙、铁、钴结合而产生沉淀，从而影响药品的吸收。茶叶中的鞣酸，能与胃蛋白酶、胰酶、淀粉酶、乳酶生成的蛋白结合，使酶或益生菌失去活性，减弱助消化药效果。鞣酸与四环素、大环内酯类抗生素相结合而影响抗菌活性；反之，四环素类、大环内酯类抗生素同时也可抑制茶碱的代谢，增加茶碱的毒性，常致恶心、呕吐等不良反应，因此服用上述两类抗生素时不宜饮茶。</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拮抗中枢镇痛药、催眠药的作用，患有失眠、烦躁、高血压者不宜长期饮用。而且过量饮用咖啡，也会使抗感染药的血浆药物浓度降低。</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食醋。食醋的主要成分为乙酸，含量为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pH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值低于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，若与碱性药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碳酸氢钠、碳酸钙、氢氧化铝、红霉素、胰酶</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同服，可发生酸碱中和反应，使药物失效。</a:t>
              </a:r>
            </a:p>
          </p:txBody>
        </p:sp>
      </p:grpSp>
      <p:sp>
        <p:nvSpPr>
          <p:cNvPr id="4" name="1">
            <a:extLst>
              <a:ext uri="{FF2B5EF4-FFF2-40B4-BE49-F238E27FC236}">
                <a16:creationId xmlns:a16="http://schemas.microsoft.com/office/drawing/2014/main" id="{D83CED67-0A26-ACCE-6C56-82848FE3C959}"/>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三、未成年人勿滥用药品</a:t>
            </a:r>
          </a:p>
        </p:txBody>
      </p:sp>
    </p:spTree>
    <p:extLst>
      <p:ext uri="{BB962C8B-B14F-4D97-AF65-F5344CB8AC3E}">
        <p14:creationId xmlns:p14="http://schemas.microsoft.com/office/powerpoint/2010/main" val="383345700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6694A2-CFF9-1FB9-07BD-43F1C3B48EB9}"/>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032DADFF-80B8-EC05-3BE8-2742BC30A075}"/>
              </a:ext>
            </a:extLst>
          </p:cNvPr>
          <p:cNvGrpSpPr/>
          <p:nvPr/>
        </p:nvGrpSpPr>
        <p:grpSpPr>
          <a:xfrm>
            <a:off x="723900" y="1554527"/>
            <a:ext cx="10744200" cy="4632960"/>
            <a:chOff x="1112" y="2325"/>
            <a:chExt cx="16920" cy="7296"/>
          </a:xfrm>
        </p:grpSpPr>
        <p:sp>
          <p:nvSpPr>
            <p:cNvPr id="7" name="直角三角形 6">
              <a:extLst>
                <a:ext uri="{FF2B5EF4-FFF2-40B4-BE49-F238E27FC236}">
                  <a16:creationId xmlns:a16="http://schemas.microsoft.com/office/drawing/2014/main" id="{B424064C-BB01-94CD-1ACF-F9036A206A8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D7C835E0-239D-D682-35C4-183D55EA2D25}"/>
                </a:ext>
              </a:extLst>
            </p:cNvPr>
            <p:cNvSpPr/>
            <p:nvPr>
              <p:custDataLst>
                <p:tags r:id="rId3"/>
              </p:custDataLst>
            </p:nvPr>
          </p:nvSpPr>
          <p:spPr>
            <a:xfrm>
              <a:off x="1532" y="2533"/>
              <a:ext cx="16500" cy="708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54A671A2-6CCC-1E58-1A15-FC325CF8A91E}"/>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影响药物疗效的因素</a:t>
              </a:r>
            </a:p>
          </p:txBody>
        </p:sp>
        <p:sp>
          <p:nvSpPr>
            <p:cNvPr id="2" name="文本框 1">
              <a:extLst>
                <a:ext uri="{FF2B5EF4-FFF2-40B4-BE49-F238E27FC236}">
                  <a16:creationId xmlns:a16="http://schemas.microsoft.com/office/drawing/2014/main" id="{86209315-2CB9-4811-7E9D-372562E16322}"/>
                </a:ext>
              </a:extLst>
            </p:cNvPr>
            <p:cNvSpPr txBox="1"/>
            <p:nvPr>
              <p:custDataLst>
                <p:tags r:id="rId5"/>
              </p:custDataLst>
            </p:nvPr>
          </p:nvSpPr>
          <p:spPr>
            <a:xfrm>
              <a:off x="1857" y="3328"/>
              <a:ext cx="15863" cy="5957"/>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食盐。食盐即氯化钠，对某些药物和某些疾病有一定的影响。肾炎、风湿病伴有心脏损害、高血压患者，要严格限制食盐的摄取，建议一日的摄入量在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以下。</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脂肪或蛋白质。脂肪包括植物脂肪和动物脂肪，脂肪对药效有双重作用，既能降低某些药的疗效，也能增加某些药的疗效，缺铁性贫血患者在服用硫酸亚铁时。如大量食用脂肪性食物，会抑制胃酸的分泌，从而减少铁的吸收。</a:t>
              </a: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吸烟。吸烟也能影响药物的吸收、作用和药效。烟草中含有许多有害的物质，如烟碱、煤焦油、环芳香烃等，其中烟碱是烟草中含有的主要生物碱。烟碱的致死量极小，大约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400mg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滴纯液</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相当于两支香烟中所含有的量</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就可致死。但所幸的是，吸烟时烟碱绝大部分在燃烧中被破坏。而吸烟时所形成的煤焦油可黏附在咽喉、支气管壁、肺叶，诱发刺激，并有潜在的致癌变作用。</a:t>
              </a:r>
            </a:p>
          </p:txBody>
        </p:sp>
      </p:grpSp>
      <p:sp>
        <p:nvSpPr>
          <p:cNvPr id="4" name="1">
            <a:extLst>
              <a:ext uri="{FF2B5EF4-FFF2-40B4-BE49-F238E27FC236}">
                <a16:creationId xmlns:a16="http://schemas.microsoft.com/office/drawing/2014/main" id="{FE3FB7EA-FCA3-5D26-2572-72B7C29DFAA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三、未成年人勿滥用药品</a:t>
            </a:r>
          </a:p>
        </p:txBody>
      </p:sp>
    </p:spTree>
    <p:extLst>
      <p:ext uri="{BB962C8B-B14F-4D97-AF65-F5344CB8AC3E}">
        <p14:creationId xmlns:p14="http://schemas.microsoft.com/office/powerpoint/2010/main" val="328834496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BFD50-9AFC-BCF3-2957-22EF9EB41C12}"/>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D1E4394C-94B1-9A30-E6A6-213AA11E72A7}"/>
              </a:ext>
            </a:extLst>
          </p:cNvPr>
          <p:cNvGrpSpPr/>
          <p:nvPr/>
        </p:nvGrpSpPr>
        <p:grpSpPr>
          <a:xfrm>
            <a:off x="723900" y="1554527"/>
            <a:ext cx="10744200" cy="4632960"/>
            <a:chOff x="1112" y="2325"/>
            <a:chExt cx="16920" cy="7296"/>
          </a:xfrm>
        </p:grpSpPr>
        <p:sp>
          <p:nvSpPr>
            <p:cNvPr id="7" name="直角三角形 6">
              <a:extLst>
                <a:ext uri="{FF2B5EF4-FFF2-40B4-BE49-F238E27FC236}">
                  <a16:creationId xmlns:a16="http://schemas.microsoft.com/office/drawing/2014/main" id="{F0CD4D4C-F181-98C9-FA93-2CF994BD756C}"/>
                </a:ext>
              </a:extLst>
            </p:cNvPr>
            <p:cNvSpPr/>
            <p:nvPr>
              <p:custDataLst>
                <p:tags r:id="rId3"/>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25049FFE-C964-D480-B003-DAD2906D44E2}"/>
                </a:ext>
              </a:extLst>
            </p:cNvPr>
            <p:cNvSpPr/>
            <p:nvPr>
              <p:custDataLst>
                <p:tags r:id="rId4"/>
              </p:custDataLst>
            </p:nvPr>
          </p:nvSpPr>
          <p:spPr>
            <a:xfrm>
              <a:off x="1532" y="2533"/>
              <a:ext cx="16500" cy="708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1969A9F2-5A6B-AECA-677D-0DFE1C00ABE8}"/>
                </a:ext>
              </a:extLst>
            </p:cNvPr>
            <p:cNvSpPr/>
            <p:nvPr>
              <p:custDataLst>
                <p:tags r:id="rId5"/>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药物服用适宜时间</a:t>
              </a:r>
            </a:p>
          </p:txBody>
        </p:sp>
        <p:sp>
          <p:nvSpPr>
            <p:cNvPr id="2" name="文本框 1">
              <a:extLst>
                <a:ext uri="{FF2B5EF4-FFF2-40B4-BE49-F238E27FC236}">
                  <a16:creationId xmlns:a16="http://schemas.microsoft.com/office/drawing/2014/main" id="{98466759-9002-4FCE-67D4-E236CCB8C48B}"/>
                </a:ext>
              </a:extLst>
            </p:cNvPr>
            <p:cNvSpPr txBox="1"/>
            <p:nvPr>
              <p:custDataLst>
                <p:tags r:id="rId6"/>
              </p:custDataLst>
            </p:nvPr>
          </p:nvSpPr>
          <p:spPr>
            <a:xfrm>
              <a:off x="1857" y="3328"/>
              <a:ext cx="15931" cy="2031"/>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现代医学研究证实，很多药物的作用和毒性、不良反应与人体的生物钟有着极其密切的关系。如肝脏合成胆固醇的时间多在夜间；胃酸的分泌有昼夜规律，在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00-11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最低，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最高；而胰腺的胰岛</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细胞分泌的胰岛素清晨开始升高，午后达到顶峰，凌晨跌至低谷。</a:t>
              </a:r>
            </a:p>
          </p:txBody>
        </p:sp>
      </p:grpSp>
      <p:sp>
        <p:nvSpPr>
          <p:cNvPr id="4" name="1">
            <a:extLst>
              <a:ext uri="{FF2B5EF4-FFF2-40B4-BE49-F238E27FC236}">
                <a16:creationId xmlns:a16="http://schemas.microsoft.com/office/drawing/2014/main" id="{97C5DD98-03E0-06A0-F464-97E3C3EFB612}"/>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三、未成年人勿滥用药品</a:t>
            </a:r>
          </a:p>
        </p:txBody>
      </p:sp>
      <p:pic>
        <p:nvPicPr>
          <p:cNvPr id="6" name="图片 5">
            <a:extLst>
              <a:ext uri="{FF2B5EF4-FFF2-40B4-BE49-F238E27FC236}">
                <a16:creationId xmlns:a16="http://schemas.microsoft.com/office/drawing/2014/main" id="{E0C8BDEB-AA1E-848A-2FCC-B4F2E19D5896}"/>
              </a:ext>
            </a:extLst>
          </p:cNvPr>
          <p:cNvPicPr>
            <a:picLocks noChangeAspect="1"/>
          </p:cNvPicPr>
          <p:nvPr/>
        </p:nvPicPr>
        <p:blipFill>
          <a:blip r:embed="rId8"/>
          <a:stretch>
            <a:fillRect/>
          </a:stretch>
        </p:blipFill>
        <p:spPr>
          <a:xfrm>
            <a:off x="7496175" y="3637644"/>
            <a:ext cx="3168802" cy="2393315"/>
          </a:xfrm>
          <a:prstGeom prst="rect">
            <a:avLst/>
          </a:prstGeom>
        </p:spPr>
      </p:pic>
      <p:sp>
        <p:nvSpPr>
          <p:cNvPr id="8" name="文本框 7">
            <a:extLst>
              <a:ext uri="{FF2B5EF4-FFF2-40B4-BE49-F238E27FC236}">
                <a16:creationId xmlns:a16="http://schemas.microsoft.com/office/drawing/2014/main" id="{F713BD3A-BC29-30E1-0542-F60063CD9180}"/>
              </a:ext>
            </a:extLst>
          </p:cNvPr>
          <p:cNvSpPr txBox="1"/>
          <p:nvPr>
            <p:custDataLst>
              <p:tags r:id="rId2"/>
            </p:custDataLst>
          </p:nvPr>
        </p:nvSpPr>
        <p:spPr>
          <a:xfrm>
            <a:off x="1181343" y="3551031"/>
            <a:ext cx="5638908" cy="2120902"/>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一般我们买药品时，包装上或者医生会告诉我们服用方法，比如每天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次，饭后半小时服用等，而我们往往理解成按照吃饭的时间来服药，或者不想麻烦。其实应该将每天平分为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等份，每间隔</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服药一次。白天服药集中会导致血药浓度太高从而引起危险。</a:t>
            </a:r>
          </a:p>
        </p:txBody>
      </p:sp>
    </p:spTree>
    <p:extLst>
      <p:ext uri="{BB962C8B-B14F-4D97-AF65-F5344CB8AC3E}">
        <p14:creationId xmlns:p14="http://schemas.microsoft.com/office/powerpoint/2010/main" val="140309363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D57E1-071D-E5D3-1493-40848706E568}"/>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B25F771C-A4EA-585D-E299-6E78CBEFC081}"/>
              </a:ext>
            </a:extLst>
          </p:cNvPr>
          <p:cNvGrpSpPr/>
          <p:nvPr/>
        </p:nvGrpSpPr>
        <p:grpSpPr>
          <a:xfrm>
            <a:off x="723900" y="1316985"/>
            <a:ext cx="10744200" cy="4972050"/>
            <a:chOff x="1112" y="2325"/>
            <a:chExt cx="16920" cy="7830"/>
          </a:xfrm>
        </p:grpSpPr>
        <p:sp>
          <p:nvSpPr>
            <p:cNvPr id="7" name="直角三角形 6">
              <a:extLst>
                <a:ext uri="{FF2B5EF4-FFF2-40B4-BE49-F238E27FC236}">
                  <a16:creationId xmlns:a16="http://schemas.microsoft.com/office/drawing/2014/main" id="{56B11E80-B3CF-DC80-078E-073090566140}"/>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D9DFC857-50E5-6574-E696-288E0B43C951}"/>
                </a:ext>
              </a:extLst>
            </p:cNvPr>
            <p:cNvSpPr/>
            <p:nvPr>
              <p:custDataLst>
                <p:tags r:id="rId3"/>
              </p:custDataLst>
            </p:nvPr>
          </p:nvSpPr>
          <p:spPr>
            <a:xfrm>
              <a:off x="1532" y="2572"/>
              <a:ext cx="16500" cy="758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E76782CE-C049-D0B3-018F-5608F6504475}"/>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病毒性肝炎</a:t>
              </a:r>
            </a:p>
          </p:txBody>
        </p:sp>
        <p:sp>
          <p:nvSpPr>
            <p:cNvPr id="2" name="文本框 1">
              <a:extLst>
                <a:ext uri="{FF2B5EF4-FFF2-40B4-BE49-F238E27FC236}">
                  <a16:creationId xmlns:a16="http://schemas.microsoft.com/office/drawing/2014/main" id="{BC2E5ECD-13EB-7701-FD5E-2FE5D44AD076}"/>
                </a:ext>
              </a:extLst>
            </p:cNvPr>
            <p:cNvSpPr txBox="1"/>
            <p:nvPr>
              <p:custDataLst>
                <p:tags r:id="rId5"/>
              </p:custDataLst>
            </p:nvPr>
          </p:nvSpPr>
          <p:spPr>
            <a:xfrm>
              <a:off x="1813" y="3684"/>
              <a:ext cx="15937"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恢复期。恢复期的症状明显减轻或消失，食欲好转，黄疸逐渐消退，肝功能恢复正常。</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②急性无黄疸型肝炎。</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除无黄疸外，其他症状与黄疸型相似；临床症状较轻，主要表现为乏力、食欲减退等症状。</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慢性肝炎。</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急性病毒性肝炎病程超过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个月称为慢性肝炎，见于乙型、丙型、丁型肝炎。其临床表现有乏力、厌食、恶心、腹胀、肝区痛等症状。</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重型肝炎。</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重型肝炎是病毒性肝炎中最严重的类型，各型病毒性肝炎均可引起，预后差，病死率高；常因劳累、饮酒、服用损肝药物、妊娠、重叠感染等因素诱发，主要表现为肝衰竭。</a:t>
              </a:r>
            </a:p>
          </p:txBody>
        </p:sp>
      </p:grpSp>
      <p:sp>
        <p:nvSpPr>
          <p:cNvPr id="4" name="1">
            <a:extLst>
              <a:ext uri="{FF2B5EF4-FFF2-40B4-BE49-F238E27FC236}">
                <a16:creationId xmlns:a16="http://schemas.microsoft.com/office/drawing/2014/main" id="{09A81FB3-CB02-AAB2-57F3-160EA2C92C0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387662403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5372F-4CB5-8A9A-B92F-98A80EC4E65A}"/>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9BCBF477-68DD-2CD5-350B-D5BDA7AAF23B}"/>
              </a:ext>
            </a:extLst>
          </p:cNvPr>
          <p:cNvGrpSpPr/>
          <p:nvPr/>
        </p:nvGrpSpPr>
        <p:grpSpPr>
          <a:xfrm>
            <a:off x="706120" y="1476375"/>
            <a:ext cx="10744200" cy="4805045"/>
            <a:chOff x="1112" y="2325"/>
            <a:chExt cx="16920" cy="7567"/>
          </a:xfrm>
        </p:grpSpPr>
        <p:sp>
          <p:nvSpPr>
            <p:cNvPr id="7" name="直角三角形 6">
              <a:extLst>
                <a:ext uri="{FF2B5EF4-FFF2-40B4-BE49-F238E27FC236}">
                  <a16:creationId xmlns:a16="http://schemas.microsoft.com/office/drawing/2014/main" id="{FC47F552-C030-7F14-8477-7165DE9514D9}"/>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7DC7B55A-3E63-D7DC-AAFB-274D1583238A}"/>
                </a:ext>
              </a:extLst>
            </p:cNvPr>
            <p:cNvSpPr/>
            <p:nvPr>
              <p:custDataLst>
                <p:tags r:id="rId3"/>
              </p:custDataLst>
            </p:nvPr>
          </p:nvSpPr>
          <p:spPr>
            <a:xfrm>
              <a:off x="1532" y="2594"/>
              <a:ext cx="16500" cy="729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FC06D81A-BF19-06B7-46A6-43719A2CF599}"/>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ea typeface="+mn-lt"/>
                  <a:cs typeface="+mn-lt"/>
                  <a:sym typeface="+mn-ea"/>
                </a:rPr>
                <a:t>(</a:t>
              </a:r>
              <a:r>
                <a:rPr lang="zh-CN" altLang="en-US" sz="2000" b="1" dirty="0">
                  <a:ea typeface="+mn-lt"/>
                  <a:cs typeface="+mn-lt"/>
                  <a:sym typeface="+mn-ea"/>
                </a:rPr>
                <a:t>三</a:t>
              </a:r>
              <a:r>
                <a:rPr lang="en-US" altLang="zh-CN" sz="2000" b="1" dirty="0">
                  <a:ea typeface="+mn-lt"/>
                  <a:cs typeface="+mn-lt"/>
                  <a:sym typeface="+mn-ea"/>
                </a:rPr>
                <a:t>)</a:t>
              </a:r>
              <a:r>
                <a:rPr lang="zh-CN" altLang="en-US" sz="2000" b="1" dirty="0">
                  <a:ea typeface="+mn-lt"/>
                  <a:cs typeface="+mn-lt"/>
                  <a:sym typeface="+mn-ea"/>
                </a:rPr>
                <a:t>用药注意事项</a:t>
              </a:r>
            </a:p>
          </p:txBody>
        </p:sp>
        <p:sp>
          <p:nvSpPr>
            <p:cNvPr id="2" name="文本框 1">
              <a:extLst>
                <a:ext uri="{FF2B5EF4-FFF2-40B4-BE49-F238E27FC236}">
                  <a16:creationId xmlns:a16="http://schemas.microsoft.com/office/drawing/2014/main" id="{9400B3A2-FC7D-28FD-5B89-AF389A8D398B}"/>
                </a:ext>
              </a:extLst>
            </p:cNvPr>
            <p:cNvSpPr txBox="1"/>
            <p:nvPr>
              <p:custDataLst>
                <p:tags r:id="rId5"/>
              </p:custDataLst>
            </p:nvPr>
          </p:nvSpPr>
          <p:spPr>
            <a:xfrm>
              <a:off x="1857" y="3543"/>
              <a:ext cx="15928" cy="5859"/>
            </a:xfrm>
            <a:prstGeom prst="rect">
              <a:avLst/>
            </a:prstGeom>
            <a:noFill/>
          </p:spPr>
          <p:txBody>
            <a:bodyPr wrap="square" rtlCol="0" anchor="t">
              <a:spAutoFit/>
            </a:bodyPr>
            <a:lstStyle/>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肝、肾功能异常等特殊体质的人，用药须特别小心。</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严格遵守服药时间，不可擅自提前或延后。</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请用开水送服药丸，切勿干吞，也不能用茶、牛奶、饮料等送服。</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服用胶囊前先喝水润滑食道，以免造成胶囊粘在食道中发生意外。</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有些药物服用后不可立刻躺下，以免造成食道灼伤等，请遵医嘱。</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服药后不可饮酒，不可喝含酒精的饮料，也不能吃葡萄柚。葡萄柚中含黄酮类成分，与特定的药物同食会发生药物过量的危险。</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服用有沉淀物的药液时，服药前应先摇匀，以保证药量正确。</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定时、定量服用药物，不可过量。</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勿服用来路不明的草药或偏方。</a:t>
              </a:r>
            </a:p>
            <a:p>
              <a:pPr marL="0" lvl="1" indent="457200" algn="just">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有些止咳糖浆中含有“可卡因”，不可长期、大量服用，以免成瘾。</a:t>
              </a:r>
            </a:p>
          </p:txBody>
        </p:sp>
      </p:grpSp>
      <p:sp>
        <p:nvSpPr>
          <p:cNvPr id="4" name="1">
            <a:extLst>
              <a:ext uri="{FF2B5EF4-FFF2-40B4-BE49-F238E27FC236}">
                <a16:creationId xmlns:a16="http://schemas.microsoft.com/office/drawing/2014/main" id="{9E3CD79E-788D-F7FC-DD2F-24BDFD09B13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三、未成年人勿滥用药品</a:t>
            </a:r>
          </a:p>
        </p:txBody>
      </p:sp>
    </p:spTree>
    <p:extLst>
      <p:ext uri="{BB962C8B-B14F-4D97-AF65-F5344CB8AC3E}">
        <p14:creationId xmlns:p14="http://schemas.microsoft.com/office/powerpoint/2010/main" val="178313921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268FBB-5DA3-B606-C877-0A0C65B1BEC2}"/>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079B7571-70B4-1C53-CEF7-5A4D4CB2B3B8}"/>
              </a:ext>
            </a:extLst>
          </p:cNvPr>
          <p:cNvGrpSpPr/>
          <p:nvPr/>
        </p:nvGrpSpPr>
        <p:grpSpPr>
          <a:xfrm>
            <a:off x="723900" y="1316985"/>
            <a:ext cx="10744200" cy="4972050"/>
            <a:chOff x="1112" y="2325"/>
            <a:chExt cx="16920" cy="7830"/>
          </a:xfrm>
        </p:grpSpPr>
        <p:sp>
          <p:nvSpPr>
            <p:cNvPr id="7" name="直角三角形 6">
              <a:extLst>
                <a:ext uri="{FF2B5EF4-FFF2-40B4-BE49-F238E27FC236}">
                  <a16:creationId xmlns:a16="http://schemas.microsoft.com/office/drawing/2014/main" id="{402D83F6-1C94-1208-6238-02565E921F74}"/>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C3EBAF4-E602-6B38-026F-8B3613458C48}"/>
                </a:ext>
              </a:extLst>
            </p:cNvPr>
            <p:cNvSpPr/>
            <p:nvPr>
              <p:custDataLst>
                <p:tags r:id="rId3"/>
              </p:custDataLst>
            </p:nvPr>
          </p:nvSpPr>
          <p:spPr>
            <a:xfrm>
              <a:off x="1532" y="2572"/>
              <a:ext cx="16500" cy="758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B64A29DB-EC25-0F71-C871-6F39CBF1DFE5}"/>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病毒性肝炎</a:t>
              </a:r>
            </a:p>
          </p:txBody>
        </p:sp>
        <p:sp>
          <p:nvSpPr>
            <p:cNvPr id="2" name="文本框 1">
              <a:extLst>
                <a:ext uri="{FF2B5EF4-FFF2-40B4-BE49-F238E27FC236}">
                  <a16:creationId xmlns:a16="http://schemas.microsoft.com/office/drawing/2014/main" id="{88A28762-3A14-DD5E-5987-F8891E9C6233}"/>
                </a:ext>
              </a:extLst>
            </p:cNvPr>
            <p:cNvSpPr txBox="1"/>
            <p:nvPr>
              <p:custDataLst>
                <p:tags r:id="rId5"/>
              </p:custDataLst>
            </p:nvPr>
          </p:nvSpPr>
          <p:spPr>
            <a:xfrm>
              <a:off x="1813" y="3674"/>
              <a:ext cx="15937" cy="5303"/>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瘀胆型肝炎。</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瘀胆型肝炎又称毛细胆管型肝炎，症状似急性黄疸型肝炎，但自觉症状较轻。其表现为皮肤瘙痒、粪便颜色变浅、肝大、消化道症状轻，化验具有胆汁瘀积性黄疸特点。</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肝炎后肝硬化。</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肝炎后肝硬化是指在肝炎基础上发展为肝硬化，表现出肝功能异常和门脉高压的症状、体征。</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以上</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种肝炎可因病毒重叠感染或协同感染而使病情加重和复杂化。甲型、戊型肝炎除极少数发展成重型肝炎外，一般不转为慢性肝炎，愈后大多良好；乙型、丙型和丁型肝炎患者可以是急性或慢性的，也可转化为慢性病原携带者，部分可发展成肝硬化或肝细胞性肝癌。</a:t>
              </a:r>
            </a:p>
          </p:txBody>
        </p:sp>
      </p:grpSp>
      <p:sp>
        <p:nvSpPr>
          <p:cNvPr id="4" name="1">
            <a:extLst>
              <a:ext uri="{FF2B5EF4-FFF2-40B4-BE49-F238E27FC236}">
                <a16:creationId xmlns:a16="http://schemas.microsoft.com/office/drawing/2014/main" id="{BC08F24F-526D-5E92-3DE6-548D609347D5}"/>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一、常见的传染病</a:t>
            </a:r>
          </a:p>
        </p:txBody>
      </p:sp>
    </p:spTree>
    <p:extLst>
      <p:ext uri="{BB962C8B-B14F-4D97-AF65-F5344CB8AC3E}">
        <p14:creationId xmlns:p14="http://schemas.microsoft.com/office/powerpoint/2010/main" val="1862923865"/>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2b97c3e3-efcd-4358-8133-4e011551e47b"/>
  <p:tag name="COMMONDATA" val="eyJoZGlkIjoiZjAxMTJhOTdhYmExNjczZmFmMDgzNzk2N2NkOGE2YTMifQ=="/>
</p:tagLst>
</file>

<file path=ppt/tags/tag10.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7364,&quot;width&quot;:19200}"/>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阿里巴巴普惠体"/>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2461</TotalTime>
  <Words>12324</Words>
  <Application>Microsoft Office PowerPoint</Application>
  <PresentationFormat>宽屏</PresentationFormat>
  <Paragraphs>529</Paragraphs>
  <Slides>80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80</vt:i4>
      </vt:variant>
    </vt:vector>
  </HeadingPairs>
  <TitlesOfParts>
    <vt:vector size="85" baseType="lpstr">
      <vt:lpstr>阿里巴巴普惠体</vt:lpstr>
      <vt:lpstr>微软雅黑</vt:lpstr>
      <vt:lpstr>Arial</vt:lpstr>
      <vt:lpstr>汉仪雅酷黑 75W</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素材来源网站当图网-www.99ppt.com</dc:title>
  <dc:subject>素材来源网站当图网-www.99ppt.com</dc:subject>
  <dc:creator>素材来源网站当图网-www.99ppt.com</dc:creator>
  <dc:description>素材来源网站当图网-www.99ppt.com</dc:description>
  <cp:lastModifiedBy>5832</cp:lastModifiedBy>
  <cp:revision>43</cp:revision>
  <dcterms:created xsi:type="dcterms:W3CDTF">2023-06-11T01:08:00Z</dcterms:created>
  <dcterms:modified xsi:type="dcterms:W3CDTF">2024-02-27T01:02:16Z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15686C1B4F9F4ACCB07E464B7878EA8D_12</vt:lpwstr>
  </property>
  <property fmtid="{A09F084E-AD41-489F-8076-AA5BE3082BCA}" pid="100">
    <vt:ui4>5</vt:ui4>
  </property>
  <property fmtid="{64440492-4C8B-11D1-8B70-080036B11A03}" pid="11">
    <vt:lpwstr>素材来源网站当图网-www.99ppt.com</vt:lpwstr>
  </property>
</Properties>
</file>